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376" r:id="rId2"/>
    <p:sldId id="333" r:id="rId3"/>
    <p:sldId id="260" r:id="rId4"/>
    <p:sldId id="262" r:id="rId5"/>
    <p:sldId id="263" r:id="rId6"/>
    <p:sldId id="264" r:id="rId7"/>
    <p:sldId id="265" r:id="rId8"/>
    <p:sldId id="403" r:id="rId9"/>
    <p:sldId id="377" r:id="rId10"/>
    <p:sldId id="404" r:id="rId11"/>
    <p:sldId id="405" r:id="rId12"/>
    <p:sldId id="406" r:id="rId13"/>
    <p:sldId id="407" r:id="rId14"/>
    <p:sldId id="408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410" r:id="rId23"/>
    <p:sldId id="273" r:id="rId24"/>
    <p:sldId id="274" r:id="rId25"/>
    <p:sldId id="409" r:id="rId26"/>
    <p:sldId id="298" r:id="rId27"/>
    <p:sldId id="279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Nunito" pitchFamily="2" charset="0"/>
      <p:regular r:id="rId36"/>
      <p:bold r:id="rId37"/>
      <p:italic r:id="rId38"/>
      <p:boldItalic r:id="rId39"/>
    </p:embeddedFont>
    <p:embeddedFont>
      <p:font typeface="Nunito ExtraBold" pitchFamily="2" charset="0"/>
      <p:bold r:id="rId40"/>
      <p:boldItalic r:id="rId4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B2EAA-DB0B-46CD-90FE-46F38F68F97E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C1F11-267D-455D-821B-A934EADAB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56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" name="Google Shape;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7649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5565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376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" name="Google Shape;5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9490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" name="Google Shape;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2886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566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1233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389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52832-D9A3-4B77-58FC-7DD6EFD91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F1D8B3-2221-1392-1B18-33472C990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F43529-0571-C998-3145-D60E022B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DF93F7-A666-68E5-E538-CAD9D109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CFC1E8-914C-8203-5EE6-EB2BBF8B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64261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0063E-38A8-87AE-150D-BF808EF3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200B22-C119-5D65-5B74-3AE3ACD84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1C715-EF72-3389-3B86-53DCBE08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D902F4-7796-B98F-9D87-DD969B49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FB4587-FA97-E07D-87F4-BD2C0FE8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04174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FD7463-E474-A151-9A56-FF0D6B4FD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671A5E-1176-556E-67C7-F6C30EE21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4922F-BA8A-8124-1036-BDC933C0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3CBAAB-A51D-BB47-440D-812C4261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05FD49-43E4-F83B-6385-5D917146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305263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626060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8996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998F4-5217-DD67-6172-1E3987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61760-FD4A-8D27-23BE-AE73B09E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7788DE-1326-B66B-F715-AFCBD64F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16AA80-BD48-3F8C-AC82-DC81AE82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F0D81-5D08-E7F6-0B99-775D93DB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68005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7D1C2-D75F-B4D6-FEE9-060456E6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2383F-42C7-7E65-E373-89AA5D083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FC7E5D-4427-DC84-333A-54DE8E89B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AAF42A-24CC-E20E-D11F-4FF941C16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30D3AF-0B1C-6353-3D1F-1E856A73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25284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80F54-DA85-8D48-9485-1168C9A4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77C2A2-B1AF-8DF3-670C-A3F5F8ACF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1C7D0B-5D87-7B28-2866-2BE57D4CC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E46D99-63ED-42E3-8D10-12A336DE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FF0352-6BCE-D927-E9DC-67010EE7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4A3239-EE8C-D2BD-434A-6E4A8BFD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99408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65705-C630-B74B-5465-02D61953B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DA710A-C838-C005-B2D8-7C1BD7596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297DC3-3AFC-F207-6E7C-FAA80B420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BE30940-7A6B-7073-C0E6-821E0F082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6C8C6AD-BC6C-22BC-EB69-FDE7C28679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2388FA-286D-2643-8F81-8FE5495E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DA7D97-839E-7790-7AB3-5FA871A0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55D914-49D3-95E2-3130-1E070E4B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94813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50057-1E6C-6FCF-AB6A-2EC74CB7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711049-76AE-F6DE-77E7-26AE28C7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EC1C69-BE52-D3BB-23A0-1A288186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A3380C-FB5D-9A5A-41D1-06E85AC9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38102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4AC16AE-96D6-CB85-1286-4215414D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DC999DD-914C-EA59-C763-01A19F60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42C50A-3A56-219A-E4BA-31284541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87634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D1780-718B-84CD-277F-5F3F5C4B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F93D62-9633-7CD6-F142-C9521542B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03395-B9FC-8513-F809-0D975B5C0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442097-5536-2879-DD96-8EE9746B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AE90F2-D2C9-42CB-A09E-35BA8880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E6846E-E3DA-A32A-6812-6A6CE725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18090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E882D-BF8B-9597-4791-C7E2707D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2D0A963-8EF9-96FF-CF54-466C1069D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58CEEF-B3D1-A158-722E-FA24400F7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6477AD-76D6-8550-3C39-BC3F7C36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C62E02-7154-5E41-9E73-2D40A4DC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55BC1-1643-6D5D-8593-E31C2B4C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76852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729C0BC-FF5C-85AE-EF7C-10B949C5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3EB3A-1E01-21CD-7D89-A1CB06B26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E7341B-FF07-609F-FF0A-13DA961C4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B5FD0-AB8E-45AD-8D96-9A28DA300025}" type="datetimeFigureOut">
              <a:rPr lang="pt-BR" smtClean="0"/>
              <a:t>26/11/2022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99A7FA-D635-E8F9-2BEB-B52247B7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A883FC-110F-ADD7-AFC3-F0181C09A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30BF6E-FC40-ED81-A7B3-4F50A04DEE5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2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36361DB-8EFF-1530-4410-405009E1F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B9A2AE1-847B-8707-2087-C3B1E9EFE1CE}"/>
              </a:ext>
            </a:extLst>
          </p:cNvPr>
          <p:cNvSpPr txBox="1"/>
          <p:nvPr/>
        </p:nvSpPr>
        <p:spPr>
          <a:xfrm>
            <a:off x="0" y="2548876"/>
            <a:ext cx="7080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0A980A"/>
                </a:solidFill>
                <a:latin typeface="Nunito ExtraBold" pitchFamily="2" charset="0"/>
              </a:rPr>
              <a:t>Princípios da Óptica Geométrica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BF76A0-C92E-1D47-E4D3-531B25910FCE}"/>
              </a:ext>
            </a:extLst>
          </p:cNvPr>
          <p:cNvSpPr txBox="1"/>
          <p:nvPr/>
        </p:nvSpPr>
        <p:spPr>
          <a:xfrm>
            <a:off x="307497" y="4069005"/>
            <a:ext cx="367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A980A"/>
                </a:solidFill>
                <a:latin typeface="Nunito" pitchFamily="2" charset="77"/>
              </a:rPr>
              <a:t>Óptica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64E454-ACED-A388-0355-941E01BA81BF}"/>
              </a:ext>
            </a:extLst>
          </p:cNvPr>
          <p:cNvSpPr txBox="1"/>
          <p:nvPr/>
        </p:nvSpPr>
        <p:spPr>
          <a:xfrm>
            <a:off x="307497" y="6247490"/>
            <a:ext cx="154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A980A"/>
                </a:solidFill>
                <a:latin typeface="Nunito" pitchFamily="2" charset="77"/>
              </a:rPr>
              <a:t>AULA 012</a:t>
            </a:r>
          </a:p>
        </p:txBody>
      </p:sp>
    </p:spTree>
    <p:extLst>
      <p:ext uri="{BB962C8B-B14F-4D97-AF65-F5344CB8AC3E}">
        <p14:creationId xmlns:p14="http://schemas.microsoft.com/office/powerpoint/2010/main" val="196856948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0F1EE8F6-BA5B-FEB4-4C3A-495CAD9C39AD}"/>
              </a:ext>
            </a:extLst>
          </p:cNvPr>
          <p:cNvSpPr/>
          <p:nvPr/>
        </p:nvSpPr>
        <p:spPr>
          <a:xfrm>
            <a:off x="108412" y="295007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Aplicações da propagação retilínea da luz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4B0E9D26-F70C-716E-69FB-5F5381FE2CB4}"/>
              </a:ext>
            </a:extLst>
          </p:cNvPr>
          <p:cNvSpPr/>
          <p:nvPr/>
        </p:nvSpPr>
        <p:spPr>
          <a:xfrm>
            <a:off x="1378857" y="1604394"/>
            <a:ext cx="9144000" cy="4103687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orma livre 12">
            <a:extLst>
              <a:ext uri="{FF2B5EF4-FFF2-40B4-BE49-F238E27FC236}">
                <a16:creationId xmlns:a16="http://schemas.microsoft.com/office/drawing/2014/main" id="{3385792C-9085-85D9-E810-86C573CCE166}"/>
              </a:ext>
            </a:extLst>
          </p:cNvPr>
          <p:cNvSpPr/>
          <p:nvPr/>
        </p:nvSpPr>
        <p:spPr>
          <a:xfrm>
            <a:off x="6095320" y="1963169"/>
            <a:ext cx="3671887" cy="3168650"/>
          </a:xfrm>
          <a:custGeom>
            <a:avLst/>
            <a:gdLst>
              <a:gd name="connsiteX0" fmla="*/ 0 w 3672408"/>
              <a:gd name="connsiteY0" fmla="*/ 0 h 1296144"/>
              <a:gd name="connsiteX1" fmla="*/ 3672408 w 3672408"/>
              <a:gd name="connsiteY1" fmla="*/ 0 h 1296144"/>
              <a:gd name="connsiteX2" fmla="*/ 3672408 w 3672408"/>
              <a:gd name="connsiteY2" fmla="*/ 1296144 h 1296144"/>
              <a:gd name="connsiteX3" fmla="*/ 0 w 3672408"/>
              <a:gd name="connsiteY3" fmla="*/ 1296144 h 1296144"/>
              <a:gd name="connsiteX4" fmla="*/ 0 w 3672408"/>
              <a:gd name="connsiteY4" fmla="*/ 0 h 1296144"/>
              <a:gd name="connsiteX0" fmla="*/ 0 w 3672408"/>
              <a:gd name="connsiteY0" fmla="*/ 0 h 1584176"/>
              <a:gd name="connsiteX1" fmla="*/ 3672408 w 3672408"/>
              <a:gd name="connsiteY1" fmla="*/ 0 h 1584176"/>
              <a:gd name="connsiteX2" fmla="*/ 3672408 w 3672408"/>
              <a:gd name="connsiteY2" fmla="*/ 1584176 h 1584176"/>
              <a:gd name="connsiteX3" fmla="*/ 0 w 3672408"/>
              <a:gd name="connsiteY3" fmla="*/ 1296144 h 1584176"/>
              <a:gd name="connsiteX4" fmla="*/ 0 w 3672408"/>
              <a:gd name="connsiteY4" fmla="*/ 0 h 1584176"/>
              <a:gd name="connsiteX0" fmla="*/ 0 w 3672408"/>
              <a:gd name="connsiteY0" fmla="*/ 216024 h 1800200"/>
              <a:gd name="connsiteX1" fmla="*/ 3672408 w 3672408"/>
              <a:gd name="connsiteY1" fmla="*/ 0 h 1800200"/>
              <a:gd name="connsiteX2" fmla="*/ 3672408 w 3672408"/>
              <a:gd name="connsiteY2" fmla="*/ 1800200 h 1800200"/>
              <a:gd name="connsiteX3" fmla="*/ 0 w 3672408"/>
              <a:gd name="connsiteY3" fmla="*/ 1512168 h 1800200"/>
              <a:gd name="connsiteX4" fmla="*/ 0 w 3672408"/>
              <a:gd name="connsiteY4" fmla="*/ 216024 h 1800200"/>
              <a:gd name="connsiteX0" fmla="*/ 0 w 3672408"/>
              <a:gd name="connsiteY0" fmla="*/ 1016496 h 2600672"/>
              <a:gd name="connsiteX1" fmla="*/ 3520008 w 3672408"/>
              <a:gd name="connsiteY1" fmla="*/ 0 h 2600672"/>
              <a:gd name="connsiteX2" fmla="*/ 3672408 w 3672408"/>
              <a:gd name="connsiteY2" fmla="*/ 2600672 h 2600672"/>
              <a:gd name="connsiteX3" fmla="*/ 0 w 3672408"/>
              <a:gd name="connsiteY3" fmla="*/ 2312640 h 2600672"/>
              <a:gd name="connsiteX4" fmla="*/ 0 w 3672408"/>
              <a:gd name="connsiteY4" fmla="*/ 1016496 h 2600672"/>
              <a:gd name="connsiteX0" fmla="*/ 0 w 3520008"/>
              <a:gd name="connsiteY0" fmla="*/ 1016496 h 3168352"/>
              <a:gd name="connsiteX1" fmla="*/ 3520008 w 3520008"/>
              <a:gd name="connsiteY1" fmla="*/ 0 h 3168352"/>
              <a:gd name="connsiteX2" fmla="*/ 3520008 w 3520008"/>
              <a:gd name="connsiteY2" fmla="*/ 3168352 h 3168352"/>
              <a:gd name="connsiteX3" fmla="*/ 0 w 3520008"/>
              <a:gd name="connsiteY3" fmla="*/ 2312640 h 3168352"/>
              <a:gd name="connsiteX4" fmla="*/ 0 w 3520008"/>
              <a:gd name="connsiteY4" fmla="*/ 1016496 h 3168352"/>
              <a:gd name="connsiteX0" fmla="*/ 0 w 3672408"/>
              <a:gd name="connsiteY0" fmla="*/ 864096 h 3168352"/>
              <a:gd name="connsiteX1" fmla="*/ 3672408 w 3672408"/>
              <a:gd name="connsiteY1" fmla="*/ 0 h 3168352"/>
              <a:gd name="connsiteX2" fmla="*/ 3672408 w 3672408"/>
              <a:gd name="connsiteY2" fmla="*/ 3168352 h 3168352"/>
              <a:gd name="connsiteX3" fmla="*/ 152400 w 3672408"/>
              <a:gd name="connsiteY3" fmla="*/ 2312640 h 3168352"/>
              <a:gd name="connsiteX4" fmla="*/ 0 w 3672408"/>
              <a:gd name="connsiteY4" fmla="*/ 864096 h 3168352"/>
              <a:gd name="connsiteX0" fmla="*/ 0 w 3672408"/>
              <a:gd name="connsiteY0" fmla="*/ 864096 h 3168352"/>
              <a:gd name="connsiteX1" fmla="*/ 3672408 w 3672408"/>
              <a:gd name="connsiteY1" fmla="*/ 0 h 3168352"/>
              <a:gd name="connsiteX2" fmla="*/ 3672408 w 3672408"/>
              <a:gd name="connsiteY2" fmla="*/ 3168352 h 3168352"/>
              <a:gd name="connsiteX3" fmla="*/ 0 w 3672408"/>
              <a:gd name="connsiteY3" fmla="*/ 2232248 h 3168352"/>
              <a:gd name="connsiteX4" fmla="*/ 0 w 3672408"/>
              <a:gd name="connsiteY4" fmla="*/ 864096 h 3168352"/>
              <a:gd name="connsiteX0" fmla="*/ 0 w 3672408"/>
              <a:gd name="connsiteY0" fmla="*/ 864096 h 3168352"/>
              <a:gd name="connsiteX1" fmla="*/ 3672408 w 3672408"/>
              <a:gd name="connsiteY1" fmla="*/ 0 h 3168352"/>
              <a:gd name="connsiteX2" fmla="*/ 3672408 w 3672408"/>
              <a:gd name="connsiteY2" fmla="*/ 3168352 h 3168352"/>
              <a:gd name="connsiteX3" fmla="*/ 0 w 3672408"/>
              <a:gd name="connsiteY3" fmla="*/ 2160240 h 3168352"/>
              <a:gd name="connsiteX4" fmla="*/ 0 w 3672408"/>
              <a:gd name="connsiteY4" fmla="*/ 864096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408" h="3168352">
                <a:moveTo>
                  <a:pt x="0" y="864096"/>
                </a:moveTo>
                <a:lnTo>
                  <a:pt x="3672408" y="0"/>
                </a:lnTo>
                <a:lnTo>
                  <a:pt x="3672408" y="3168352"/>
                </a:lnTo>
                <a:lnTo>
                  <a:pt x="0" y="2160240"/>
                </a:lnTo>
                <a:lnTo>
                  <a:pt x="0" y="864096"/>
                </a:ln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C0410E18-82AE-93D7-338E-8DEA8D02B478}"/>
              </a:ext>
            </a:extLst>
          </p:cNvPr>
          <p:cNvSpPr/>
          <p:nvPr/>
        </p:nvSpPr>
        <p:spPr>
          <a:xfrm>
            <a:off x="9767281" y="1747864"/>
            <a:ext cx="288032" cy="3672408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Forma livre 4">
            <a:extLst>
              <a:ext uri="{FF2B5EF4-FFF2-40B4-BE49-F238E27FC236}">
                <a16:creationId xmlns:a16="http://schemas.microsoft.com/office/drawing/2014/main" id="{29AD1C27-FD59-1AA1-475E-690B38216669}"/>
              </a:ext>
            </a:extLst>
          </p:cNvPr>
          <p:cNvSpPr/>
          <p:nvPr/>
        </p:nvSpPr>
        <p:spPr>
          <a:xfrm>
            <a:off x="6095320" y="2612456"/>
            <a:ext cx="3671887" cy="1800225"/>
          </a:xfrm>
          <a:custGeom>
            <a:avLst/>
            <a:gdLst>
              <a:gd name="connsiteX0" fmla="*/ 0 w 3672408"/>
              <a:gd name="connsiteY0" fmla="*/ 0 h 1296144"/>
              <a:gd name="connsiteX1" fmla="*/ 3672408 w 3672408"/>
              <a:gd name="connsiteY1" fmla="*/ 0 h 1296144"/>
              <a:gd name="connsiteX2" fmla="*/ 3672408 w 3672408"/>
              <a:gd name="connsiteY2" fmla="*/ 1296144 h 1296144"/>
              <a:gd name="connsiteX3" fmla="*/ 0 w 3672408"/>
              <a:gd name="connsiteY3" fmla="*/ 1296144 h 1296144"/>
              <a:gd name="connsiteX4" fmla="*/ 0 w 3672408"/>
              <a:gd name="connsiteY4" fmla="*/ 0 h 1296144"/>
              <a:gd name="connsiteX0" fmla="*/ 0 w 3672408"/>
              <a:gd name="connsiteY0" fmla="*/ 0 h 1584176"/>
              <a:gd name="connsiteX1" fmla="*/ 3672408 w 3672408"/>
              <a:gd name="connsiteY1" fmla="*/ 0 h 1584176"/>
              <a:gd name="connsiteX2" fmla="*/ 3672408 w 3672408"/>
              <a:gd name="connsiteY2" fmla="*/ 1584176 h 1584176"/>
              <a:gd name="connsiteX3" fmla="*/ 0 w 3672408"/>
              <a:gd name="connsiteY3" fmla="*/ 1296144 h 1584176"/>
              <a:gd name="connsiteX4" fmla="*/ 0 w 3672408"/>
              <a:gd name="connsiteY4" fmla="*/ 0 h 1584176"/>
              <a:gd name="connsiteX0" fmla="*/ 0 w 3672408"/>
              <a:gd name="connsiteY0" fmla="*/ 216024 h 1800200"/>
              <a:gd name="connsiteX1" fmla="*/ 3672408 w 3672408"/>
              <a:gd name="connsiteY1" fmla="*/ 0 h 1800200"/>
              <a:gd name="connsiteX2" fmla="*/ 3672408 w 3672408"/>
              <a:gd name="connsiteY2" fmla="*/ 1800200 h 1800200"/>
              <a:gd name="connsiteX3" fmla="*/ 0 w 3672408"/>
              <a:gd name="connsiteY3" fmla="*/ 1512168 h 1800200"/>
              <a:gd name="connsiteX4" fmla="*/ 0 w 3672408"/>
              <a:gd name="connsiteY4" fmla="*/ 216024 h 1800200"/>
              <a:gd name="connsiteX0" fmla="*/ 0 w 3672408"/>
              <a:gd name="connsiteY0" fmla="*/ 216024 h 1800200"/>
              <a:gd name="connsiteX1" fmla="*/ 3672408 w 3672408"/>
              <a:gd name="connsiteY1" fmla="*/ 0 h 1800200"/>
              <a:gd name="connsiteX2" fmla="*/ 3672408 w 3672408"/>
              <a:gd name="connsiteY2" fmla="*/ 1800200 h 1800200"/>
              <a:gd name="connsiteX3" fmla="*/ 72008 w 3672408"/>
              <a:gd name="connsiteY3" fmla="*/ 1512168 h 1800200"/>
              <a:gd name="connsiteX4" fmla="*/ 0 w 3672408"/>
              <a:gd name="connsiteY4" fmla="*/ 216024 h 1800200"/>
              <a:gd name="connsiteX0" fmla="*/ 0 w 3672408"/>
              <a:gd name="connsiteY0" fmla="*/ 216024 h 1800200"/>
              <a:gd name="connsiteX1" fmla="*/ 3672408 w 3672408"/>
              <a:gd name="connsiteY1" fmla="*/ 0 h 1800200"/>
              <a:gd name="connsiteX2" fmla="*/ 3672408 w 3672408"/>
              <a:gd name="connsiteY2" fmla="*/ 1800200 h 1800200"/>
              <a:gd name="connsiteX3" fmla="*/ 0 w 3672408"/>
              <a:gd name="connsiteY3" fmla="*/ 1512168 h 1800200"/>
              <a:gd name="connsiteX4" fmla="*/ 0 w 3672408"/>
              <a:gd name="connsiteY4" fmla="*/ 216024 h 1800200"/>
              <a:gd name="connsiteX0" fmla="*/ 0 w 3672408"/>
              <a:gd name="connsiteY0" fmla="*/ 216024 h 1800200"/>
              <a:gd name="connsiteX1" fmla="*/ 3672408 w 3672408"/>
              <a:gd name="connsiteY1" fmla="*/ 0 h 1800200"/>
              <a:gd name="connsiteX2" fmla="*/ 3672408 w 3672408"/>
              <a:gd name="connsiteY2" fmla="*/ 1800200 h 1800200"/>
              <a:gd name="connsiteX3" fmla="*/ 0 w 3672408"/>
              <a:gd name="connsiteY3" fmla="*/ 1080120 h 1800200"/>
              <a:gd name="connsiteX4" fmla="*/ 0 w 3672408"/>
              <a:gd name="connsiteY4" fmla="*/ 216024 h 1800200"/>
              <a:gd name="connsiteX0" fmla="*/ 0 w 3672408"/>
              <a:gd name="connsiteY0" fmla="*/ 216024 h 1800200"/>
              <a:gd name="connsiteX1" fmla="*/ 3672408 w 3672408"/>
              <a:gd name="connsiteY1" fmla="*/ 0 h 1800200"/>
              <a:gd name="connsiteX2" fmla="*/ 3672408 w 3672408"/>
              <a:gd name="connsiteY2" fmla="*/ 1800200 h 1800200"/>
              <a:gd name="connsiteX3" fmla="*/ 0 w 3672408"/>
              <a:gd name="connsiteY3" fmla="*/ 1512168 h 1800200"/>
              <a:gd name="connsiteX4" fmla="*/ 0 w 3672408"/>
              <a:gd name="connsiteY4" fmla="*/ 216024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408" h="1800200">
                <a:moveTo>
                  <a:pt x="0" y="216024"/>
                </a:moveTo>
                <a:lnTo>
                  <a:pt x="3672408" y="0"/>
                </a:lnTo>
                <a:lnTo>
                  <a:pt x="3672408" y="1800200"/>
                </a:lnTo>
                <a:lnTo>
                  <a:pt x="0" y="1512168"/>
                </a:lnTo>
                <a:lnTo>
                  <a:pt x="0" y="216024"/>
                </a:ln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9" name="Conector de seta reta 6">
            <a:extLst>
              <a:ext uri="{FF2B5EF4-FFF2-40B4-BE49-F238E27FC236}">
                <a16:creationId xmlns:a16="http://schemas.microsoft.com/office/drawing/2014/main" id="{69638365-0AFD-D8BB-2565-6C49DE00188D}"/>
              </a:ext>
            </a:extLst>
          </p:cNvPr>
          <p:cNvCxnSpPr/>
          <p:nvPr/>
        </p:nvCxnSpPr>
        <p:spPr>
          <a:xfrm flipV="1">
            <a:off x="7319282" y="4412681"/>
            <a:ext cx="503238" cy="358775"/>
          </a:xfrm>
          <a:prstGeom prst="straightConnector1">
            <a:avLst/>
          </a:prstGeom>
          <a:noFill/>
          <a:ln w="190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0" name="CaixaDeTexto 7">
            <a:extLst>
              <a:ext uri="{FF2B5EF4-FFF2-40B4-BE49-F238E27FC236}">
                <a16:creationId xmlns:a16="http://schemas.microsoft.com/office/drawing/2014/main" id="{E93C5CB6-58A1-2E5A-CC13-3B40ED58B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295" y="4628581"/>
            <a:ext cx="12493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>
                <a:solidFill>
                  <a:prstClr val="black"/>
                </a:solidFill>
                <a:latin typeface="Arial" charset="0"/>
                <a:cs typeface="Arial" charset="0"/>
              </a:rPr>
              <a:t>Penumbra</a:t>
            </a:r>
          </a:p>
        </p:txBody>
      </p:sp>
      <p:sp>
        <p:nvSpPr>
          <p:cNvPr id="51" name="CaixaDeTexto 8">
            <a:extLst>
              <a:ext uri="{FF2B5EF4-FFF2-40B4-BE49-F238E27FC236}">
                <a16:creationId xmlns:a16="http://schemas.microsoft.com/office/drawing/2014/main" id="{4E5CEEA5-DE70-101A-7509-C513CB229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570" y="3691956"/>
            <a:ext cx="338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>
                <a:solidFill>
                  <a:prstClr val="black"/>
                </a:solidFill>
                <a:latin typeface="Arial" charset="0"/>
                <a:cs typeface="Arial" charset="0"/>
              </a:rPr>
              <a:t>P</a:t>
            </a:r>
          </a:p>
        </p:txBody>
      </p:sp>
      <p:cxnSp>
        <p:nvCxnSpPr>
          <p:cNvPr id="52" name="Conector de seta reta 9">
            <a:extLst>
              <a:ext uri="{FF2B5EF4-FFF2-40B4-BE49-F238E27FC236}">
                <a16:creationId xmlns:a16="http://schemas.microsoft.com/office/drawing/2014/main" id="{A12A684F-8257-AB19-4A74-8C40D6569CDE}"/>
              </a:ext>
            </a:extLst>
          </p:cNvPr>
          <p:cNvCxnSpPr/>
          <p:nvPr/>
        </p:nvCxnSpPr>
        <p:spPr>
          <a:xfrm>
            <a:off x="7030357" y="2180656"/>
            <a:ext cx="936625" cy="431800"/>
          </a:xfrm>
          <a:prstGeom prst="straightConnector1">
            <a:avLst/>
          </a:prstGeom>
          <a:noFill/>
          <a:ln w="1905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3" name="CaixaDeTexto 10">
            <a:extLst>
              <a:ext uri="{FF2B5EF4-FFF2-40B4-BE49-F238E27FC236}">
                <a16:creationId xmlns:a16="http://schemas.microsoft.com/office/drawing/2014/main" id="{E5F83A06-572F-1F57-190A-47CE4B196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957" y="2036194"/>
            <a:ext cx="12493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>
                <a:solidFill>
                  <a:prstClr val="black"/>
                </a:solidFill>
                <a:latin typeface="Arial" charset="0"/>
                <a:cs typeface="Arial" charset="0"/>
              </a:rPr>
              <a:t>Penumbra</a:t>
            </a:r>
          </a:p>
        </p:txBody>
      </p:sp>
      <p:cxnSp>
        <p:nvCxnSpPr>
          <p:cNvPr id="54" name="Conector de seta reta 14">
            <a:extLst>
              <a:ext uri="{FF2B5EF4-FFF2-40B4-BE49-F238E27FC236}">
                <a16:creationId xmlns:a16="http://schemas.microsoft.com/office/drawing/2014/main" id="{6F37D6EB-EB61-EFCA-248F-312CBE1E510B}"/>
              </a:ext>
            </a:extLst>
          </p:cNvPr>
          <p:cNvCxnSpPr/>
          <p:nvPr/>
        </p:nvCxnSpPr>
        <p:spPr>
          <a:xfrm>
            <a:off x="1774145" y="3044256"/>
            <a:ext cx="2736850" cy="719138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ABA21757-7CAB-8B0D-FEF5-4BC0B1D741D1}"/>
              </a:ext>
            </a:extLst>
          </p:cNvPr>
          <p:cNvCxnSpPr>
            <a:endCxn id="46" idx="2"/>
          </p:cNvCxnSpPr>
          <p:nvPr/>
        </p:nvCxnSpPr>
        <p:spPr>
          <a:xfrm>
            <a:off x="4510995" y="3763394"/>
            <a:ext cx="5256212" cy="1368425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6" name="Conector de seta reta 18">
            <a:extLst>
              <a:ext uri="{FF2B5EF4-FFF2-40B4-BE49-F238E27FC236}">
                <a16:creationId xmlns:a16="http://schemas.microsoft.com/office/drawing/2014/main" id="{0FA97275-D008-1C1F-D621-6C8995FE9135}"/>
              </a:ext>
            </a:extLst>
          </p:cNvPr>
          <p:cNvCxnSpPr/>
          <p:nvPr/>
        </p:nvCxnSpPr>
        <p:spPr>
          <a:xfrm flipV="1">
            <a:off x="1774145" y="3188719"/>
            <a:ext cx="2736850" cy="64770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E24C2056-36E8-8479-37DB-4712707198DF}"/>
              </a:ext>
            </a:extLst>
          </p:cNvPr>
          <p:cNvCxnSpPr/>
          <p:nvPr/>
        </p:nvCxnSpPr>
        <p:spPr>
          <a:xfrm flipV="1">
            <a:off x="4437970" y="1963169"/>
            <a:ext cx="5329237" cy="1225550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8" name="Conector de seta reta 22">
            <a:extLst>
              <a:ext uri="{FF2B5EF4-FFF2-40B4-BE49-F238E27FC236}">
                <a16:creationId xmlns:a16="http://schemas.microsoft.com/office/drawing/2014/main" id="{F44C9D23-326E-2D03-A535-C4BB76B8A4E5}"/>
              </a:ext>
            </a:extLst>
          </p:cNvPr>
          <p:cNvCxnSpPr/>
          <p:nvPr/>
        </p:nvCxnSpPr>
        <p:spPr>
          <a:xfrm>
            <a:off x="1774145" y="3836419"/>
            <a:ext cx="2016125" cy="14446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0679C728-7394-DBA3-1BBB-73FB0DD909DD}"/>
              </a:ext>
            </a:extLst>
          </p:cNvPr>
          <p:cNvCxnSpPr>
            <a:endCxn id="48" idx="2"/>
          </p:cNvCxnSpPr>
          <p:nvPr/>
        </p:nvCxnSpPr>
        <p:spPr>
          <a:xfrm>
            <a:off x="3790270" y="3980881"/>
            <a:ext cx="5976937" cy="431800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0" name="Conector de seta reta 26">
            <a:extLst>
              <a:ext uri="{FF2B5EF4-FFF2-40B4-BE49-F238E27FC236}">
                <a16:creationId xmlns:a16="http://schemas.microsoft.com/office/drawing/2014/main" id="{BFE20315-DF05-0EC0-B139-798FDDE7A907}"/>
              </a:ext>
            </a:extLst>
          </p:cNvPr>
          <p:cNvCxnSpPr/>
          <p:nvPr/>
        </p:nvCxnSpPr>
        <p:spPr>
          <a:xfrm flipV="1">
            <a:off x="1774145" y="2971231"/>
            <a:ext cx="2016125" cy="73025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D2FADFFC-237F-6839-E975-68048E4B970F}"/>
              </a:ext>
            </a:extLst>
          </p:cNvPr>
          <p:cNvCxnSpPr>
            <a:endCxn id="48" idx="1"/>
          </p:cNvCxnSpPr>
          <p:nvPr/>
        </p:nvCxnSpPr>
        <p:spPr>
          <a:xfrm flipV="1">
            <a:off x="3790270" y="2612456"/>
            <a:ext cx="5976937" cy="358775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62" name="Retângulo 61">
            <a:extLst>
              <a:ext uri="{FF2B5EF4-FFF2-40B4-BE49-F238E27FC236}">
                <a16:creationId xmlns:a16="http://schemas.microsoft.com/office/drawing/2014/main" id="{FBEA49D4-8254-E6B2-85F5-FC10E10AAFE7}"/>
              </a:ext>
            </a:extLst>
          </p:cNvPr>
          <p:cNvSpPr/>
          <p:nvPr/>
        </p:nvSpPr>
        <p:spPr>
          <a:xfrm>
            <a:off x="5879420" y="2828356"/>
            <a:ext cx="215900" cy="129540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88184E72-2257-B42A-E1A7-801FC4D7AB41}"/>
              </a:ext>
            </a:extLst>
          </p:cNvPr>
          <p:cNvSpPr/>
          <p:nvPr/>
        </p:nvSpPr>
        <p:spPr>
          <a:xfrm>
            <a:off x="1702707" y="3044256"/>
            <a:ext cx="144463" cy="792163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CaixaDeTexto 30">
            <a:extLst>
              <a:ext uri="{FF2B5EF4-FFF2-40B4-BE49-F238E27FC236}">
                <a16:creationId xmlns:a16="http://schemas.microsoft.com/office/drawing/2014/main" id="{DB102504-791E-A92D-B1B1-9F74FD366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557" y="4123756"/>
            <a:ext cx="1928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>
                <a:solidFill>
                  <a:prstClr val="black"/>
                </a:solidFill>
                <a:latin typeface="Arial" charset="0"/>
                <a:cs typeface="Arial" charset="0"/>
              </a:rPr>
              <a:t>F (fonte extensa)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8CCD0F2-3006-21C7-43F1-C7D308446E2A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75342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0F1EE8F6-BA5B-FEB4-4C3A-495CAD9C39AD}"/>
              </a:ext>
            </a:extLst>
          </p:cNvPr>
          <p:cNvSpPr/>
          <p:nvPr/>
        </p:nvSpPr>
        <p:spPr>
          <a:xfrm>
            <a:off x="96982" y="310400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Aplicações da propagação retilínea da luz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C61D17-0BAA-37E9-EF53-E13596C11E71}"/>
              </a:ext>
            </a:extLst>
          </p:cNvPr>
          <p:cNvSpPr txBox="1"/>
          <p:nvPr/>
        </p:nvSpPr>
        <p:spPr>
          <a:xfrm>
            <a:off x="326571" y="1215275"/>
            <a:ext cx="208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u="none" strike="noStrike" baseline="0" dirty="0">
                <a:latin typeface="Nunito" pitchFamily="2" charset="0"/>
              </a:rPr>
              <a:t>Eclipses</a:t>
            </a:r>
            <a:endParaRPr lang="pt-BR" sz="2800" dirty="0">
              <a:latin typeface="Nunito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61343A-18F7-0417-D004-05414C93AF55}"/>
              </a:ext>
            </a:extLst>
          </p:cNvPr>
          <p:cNvSpPr txBox="1"/>
          <p:nvPr/>
        </p:nvSpPr>
        <p:spPr>
          <a:xfrm>
            <a:off x="326570" y="1951672"/>
            <a:ext cx="1093651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latin typeface="Nunito" pitchFamily="2" charset="0"/>
              </a:rPr>
              <a:t>A palavra eclipse é de origem grega e significa desmaio ou abandono. Damos a essa palavra, hoje, o significado de ocultação: eclipses são ocultações ou obscurecimentos parciais ou totais de astros pela interposição de outros.</a:t>
            </a:r>
            <a:endParaRPr lang="pt-BR" sz="2400" dirty="0">
              <a:latin typeface="Nunito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C41A26-9219-D621-88A7-6512E6BB3B4A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un Moon Sticker by NASA">
            <a:extLst>
              <a:ext uri="{FF2B5EF4-FFF2-40B4-BE49-F238E27FC236}">
                <a16:creationId xmlns:a16="http://schemas.microsoft.com/office/drawing/2014/main" id="{91778E9A-2A14-1F51-33F4-7C4395057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65"/>
          <a:stretch/>
        </p:blipFill>
        <p:spPr bwMode="auto">
          <a:xfrm>
            <a:off x="123652" y="4081839"/>
            <a:ext cx="2876550" cy="25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6728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0F1EE8F6-BA5B-FEB4-4C3A-495CAD9C39AD}"/>
              </a:ext>
            </a:extLst>
          </p:cNvPr>
          <p:cNvSpPr/>
          <p:nvPr/>
        </p:nvSpPr>
        <p:spPr>
          <a:xfrm>
            <a:off x="96982" y="369133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Aplicações da propagação retilínea da luz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C61D17-0BAA-37E9-EF53-E13596C11E71}"/>
              </a:ext>
            </a:extLst>
          </p:cNvPr>
          <p:cNvSpPr txBox="1"/>
          <p:nvPr/>
        </p:nvSpPr>
        <p:spPr>
          <a:xfrm>
            <a:off x="326571" y="1215275"/>
            <a:ext cx="2866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u="none" strike="noStrike" baseline="0" dirty="0">
                <a:solidFill>
                  <a:schemeClr val="bg2">
                    <a:lumMod val="75000"/>
                  </a:schemeClr>
                </a:solidFill>
                <a:latin typeface="Nunito" pitchFamily="2" charset="0"/>
              </a:rPr>
              <a:t>Eclipse solar</a:t>
            </a:r>
            <a:endParaRPr lang="pt-BR" sz="2800" dirty="0">
              <a:solidFill>
                <a:schemeClr val="bg2">
                  <a:lumMod val="75000"/>
                </a:schemeClr>
              </a:solidFill>
              <a:latin typeface="Nunito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A24EB4-A145-58CF-13F4-EE2305659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48" y="2698142"/>
            <a:ext cx="8978747" cy="2944583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6EEB776-020A-17A0-955C-74452D70EB93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087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0F1EE8F6-BA5B-FEB4-4C3A-495CAD9C39AD}"/>
              </a:ext>
            </a:extLst>
          </p:cNvPr>
          <p:cNvSpPr/>
          <p:nvPr/>
        </p:nvSpPr>
        <p:spPr>
          <a:xfrm>
            <a:off x="0" y="351012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Aplicações da propagação retilínea da luz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C61D17-0BAA-37E9-EF53-E13596C11E71}"/>
              </a:ext>
            </a:extLst>
          </p:cNvPr>
          <p:cNvSpPr txBox="1"/>
          <p:nvPr/>
        </p:nvSpPr>
        <p:spPr>
          <a:xfrm>
            <a:off x="326571" y="1215275"/>
            <a:ext cx="2866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u="none" strike="noStrike" baseline="0" dirty="0">
                <a:solidFill>
                  <a:schemeClr val="bg2">
                    <a:lumMod val="75000"/>
                  </a:schemeClr>
                </a:solidFill>
                <a:latin typeface="Nunito" pitchFamily="2" charset="0"/>
              </a:rPr>
              <a:t>Eclipse da Lua</a:t>
            </a:r>
            <a:endParaRPr lang="pt-BR" sz="2800" dirty="0">
              <a:solidFill>
                <a:schemeClr val="bg2">
                  <a:lumMod val="75000"/>
                </a:schemeClr>
              </a:solidFill>
              <a:latin typeface="Nunito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20C59-D5F8-727B-064C-B3A14F8F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49" y="2721499"/>
            <a:ext cx="10521701" cy="2921226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ECD5923-B757-154F-F8B5-653DC0967011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81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0F1EE8F6-BA5B-FEB4-4C3A-495CAD9C39AD}"/>
              </a:ext>
            </a:extLst>
          </p:cNvPr>
          <p:cNvSpPr/>
          <p:nvPr/>
        </p:nvSpPr>
        <p:spPr>
          <a:xfrm>
            <a:off x="137886" y="331142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Aplicações da propagação retilínea da luz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C61D17-0BAA-37E9-EF53-E13596C11E71}"/>
              </a:ext>
            </a:extLst>
          </p:cNvPr>
          <p:cNvSpPr txBox="1"/>
          <p:nvPr/>
        </p:nvSpPr>
        <p:spPr>
          <a:xfrm>
            <a:off x="326571" y="1215275"/>
            <a:ext cx="2866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2">
                    <a:lumMod val="75000"/>
                  </a:schemeClr>
                </a:solidFill>
                <a:latin typeface="Nunito" pitchFamily="2" charset="0"/>
              </a:rPr>
              <a:t>A</a:t>
            </a:r>
            <a:r>
              <a:rPr lang="pt-BR" sz="2800" b="1" i="0" u="none" strike="noStrike" baseline="0" dirty="0">
                <a:solidFill>
                  <a:schemeClr val="bg2">
                    <a:lumMod val="75000"/>
                  </a:schemeClr>
                </a:solidFill>
                <a:latin typeface="Nunito" pitchFamily="2" charset="0"/>
              </a:rPr>
              <a:t>s fases da Lua</a:t>
            </a:r>
            <a:endParaRPr lang="pt-BR" sz="2800" dirty="0">
              <a:solidFill>
                <a:schemeClr val="bg2">
                  <a:lumMod val="75000"/>
                </a:schemeClr>
              </a:solidFill>
              <a:latin typeface="Nunito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16C446-336E-FA8F-15FB-01362A259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6" t="998" b="25796"/>
          <a:stretch/>
        </p:blipFill>
        <p:spPr>
          <a:xfrm>
            <a:off x="6821715" y="1988474"/>
            <a:ext cx="4397830" cy="3773698"/>
          </a:xfrm>
          <a:prstGeom prst="ellipse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166F1BE-1445-2151-968D-4F71BF4AB595}"/>
              </a:ext>
            </a:extLst>
          </p:cNvPr>
          <p:cNvSpPr txBox="1"/>
          <p:nvPr/>
        </p:nvSpPr>
        <p:spPr>
          <a:xfrm>
            <a:off x="137886" y="2092132"/>
            <a:ext cx="611051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i="0" u="none" strike="noStrike" baseline="0" dirty="0">
                <a:latin typeface="Nunito" pitchFamily="2" charset="0"/>
              </a:rPr>
              <a:t>A figura  ilustra a trajetória da Lua, considerando seu movimento ao redor da Terra. Essa órbita é ligeiramente elíptica e foi dividida em quatro partes: as fases da Lua.</a:t>
            </a:r>
            <a:endParaRPr lang="pt-BR" dirty="0">
              <a:latin typeface="Nunito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1BB3EB8-1B56-466D-E3BB-304251B210C1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299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96982" y="1342627"/>
            <a:ext cx="11993418" cy="203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>
              <a:buClr>
                <a:srgbClr val="000000"/>
              </a:buClr>
              <a:buSzPts val="2400"/>
            </a:pP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A luz  é composta pela variação do campo elétrico e campo magnético, deslocando-se no vácuo com velocidade máxima de 299.792.458 m/s.</a:t>
            </a:r>
            <a:endParaRPr sz="16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just">
              <a:buClr>
                <a:srgbClr val="000000"/>
              </a:buClr>
              <a:buSzPts val="2400"/>
            </a:pPr>
            <a:endParaRPr sz="24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algn="just">
              <a:buClr>
                <a:srgbClr val="000000"/>
              </a:buClr>
              <a:buSzPts val="2400"/>
            </a:pP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Arredondamos em 300 mil km/s = 300 000 000 m/s</a:t>
            </a:r>
            <a:endParaRPr sz="16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just">
              <a:buClr>
                <a:srgbClr val="000000"/>
              </a:buClr>
              <a:buSzPts val="2400"/>
            </a:pP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3.10</a:t>
            </a:r>
            <a:r>
              <a:rPr lang="pt-BR" sz="2400" baseline="300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8</a:t>
            </a: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m/s (descrito como notação científica).</a:t>
            </a:r>
            <a:endParaRPr sz="16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/>
          <p:nvPr/>
        </p:nvSpPr>
        <p:spPr>
          <a:xfrm>
            <a:off x="2252130" y="971249"/>
            <a:ext cx="7687735" cy="7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6909D91D-C002-E203-1B79-1E09CC843816}"/>
              </a:ext>
            </a:extLst>
          </p:cNvPr>
          <p:cNvSpPr/>
          <p:nvPr/>
        </p:nvSpPr>
        <p:spPr>
          <a:xfrm>
            <a:off x="96982" y="432809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VELOCIDADE DA LUZ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0678459-6422-56A5-2504-877262B6EAAD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Work Out Sticker by Sam Omo">
            <a:extLst>
              <a:ext uri="{FF2B5EF4-FFF2-40B4-BE49-F238E27FC236}">
                <a16:creationId xmlns:a16="http://schemas.microsoft.com/office/drawing/2014/main" id="{5E612767-8FF0-D330-A22C-9C3DFAB5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478536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/>
        </p:nvSpPr>
        <p:spPr>
          <a:xfrm>
            <a:off x="855133" y="3815312"/>
            <a:ext cx="10176933" cy="19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</a:pPr>
            <a:endParaRPr sz="2000" b="1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000" b="1" dirty="0">
                <a:solidFill>
                  <a:srgbClr val="000000"/>
                </a:solidFill>
                <a:latin typeface="Nunito" pitchFamily="2" charset="0"/>
                <a:ea typeface="Arial"/>
                <a:cs typeface="Arial"/>
                <a:sym typeface="Arial"/>
              </a:rPr>
              <a:t>Isaac Newton (XVII) - </a:t>
            </a:r>
            <a:r>
              <a:rPr lang="pt-BR" sz="2000" dirty="0">
                <a:solidFill>
                  <a:srgbClr val="000000"/>
                </a:solidFill>
                <a:latin typeface="Nunito" pitchFamily="2" charset="0"/>
                <a:ea typeface="Arial"/>
                <a:cs typeface="Arial"/>
                <a:sym typeface="Arial"/>
              </a:rPr>
              <a:t>Defendia a ideia de que a luz era uma partícula, pois apresentava  características de propagação e reflexão</a:t>
            </a:r>
            <a:r>
              <a:rPr lang="pt-BR" sz="1600" dirty="0">
                <a:latin typeface="Nunito" pitchFamily="2" charset="0"/>
                <a:sym typeface="Arial"/>
              </a:rPr>
              <a:t> </a:t>
            </a:r>
            <a:r>
              <a:rPr lang="pt-BR" sz="2000" dirty="0">
                <a:solidFill>
                  <a:srgbClr val="000000"/>
                </a:solidFill>
                <a:latin typeface="Nunito" pitchFamily="2" charset="0"/>
                <a:ea typeface="Arial"/>
                <a:cs typeface="Arial"/>
                <a:sym typeface="Arial"/>
              </a:rPr>
              <a:t>similares.</a:t>
            </a:r>
            <a:endParaRPr sz="14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</a:pPr>
            <a:endParaRPr sz="20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1"/>
          <p:cNvSpPr/>
          <p:nvPr/>
        </p:nvSpPr>
        <p:spPr>
          <a:xfrm>
            <a:off x="3644822" y="1480234"/>
            <a:ext cx="7687735" cy="7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pt-BR" sz="28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DUALIDADE ONDA-PARTÍCULA</a:t>
            </a:r>
            <a:endParaRPr sz="14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2800"/>
            </a:pPr>
            <a:endParaRPr sz="14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569" y="1255078"/>
            <a:ext cx="3175000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1680069" y="3505713"/>
            <a:ext cx="2540000" cy="24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pt-BR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https://pt.wikipedia.org/wiki/Ficheiro:Young_350.gif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EFB0F3BC-66DC-9235-2832-BD81C418225D}"/>
              </a:ext>
            </a:extLst>
          </p:cNvPr>
          <p:cNvSpPr/>
          <p:nvPr/>
        </p:nvSpPr>
        <p:spPr>
          <a:xfrm>
            <a:off x="193964" y="396977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VELOCIDADE DA LUZ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1A29296-406A-80CB-B223-388E0FA3FF6D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/>
        </p:nvSpPr>
        <p:spPr>
          <a:xfrm>
            <a:off x="922304" y="2114111"/>
            <a:ext cx="10176933" cy="1600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>
              <a:buClr>
                <a:srgbClr val="000000"/>
              </a:buClr>
              <a:buSzPts val="2400"/>
            </a:pPr>
            <a:endParaRPr sz="240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400" b="1">
                <a:solidFill>
                  <a:srgbClr val="000000"/>
                </a:solidFill>
                <a:latin typeface="Nunito" pitchFamily="2" charset="0"/>
                <a:ea typeface="Arial"/>
                <a:cs typeface="Arial"/>
                <a:sym typeface="Arial"/>
              </a:rPr>
              <a:t>Christiaan Huygens (XVII) - </a:t>
            </a:r>
            <a:r>
              <a:rPr lang="pt-BR" sz="2400">
                <a:solidFill>
                  <a:srgbClr val="000000"/>
                </a:solidFill>
                <a:latin typeface="Nunito" pitchFamily="2" charset="0"/>
                <a:ea typeface="Arial"/>
                <a:cs typeface="Arial"/>
                <a:sym typeface="Arial"/>
              </a:rPr>
              <a:t> propôs que a luz deveria ser interpretada com um caráter ondulatório.</a:t>
            </a:r>
            <a:endParaRPr sz="240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2166902" y="1870276"/>
            <a:ext cx="7687735" cy="7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DUALIDADE ONDA-PARTÍCULA</a:t>
            </a:r>
            <a:endParaRPr sz="16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2800"/>
            </a:pPr>
            <a:endParaRPr sz="16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D6349952-7560-026E-C7AE-15A8DFEF5E22}"/>
              </a:ext>
            </a:extLst>
          </p:cNvPr>
          <p:cNvSpPr/>
          <p:nvPr/>
        </p:nvSpPr>
        <p:spPr>
          <a:xfrm>
            <a:off x="193964" y="323872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VELOCIDADE DA LUZ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A4A0264-5D74-174C-5093-C876A6844D77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/>
          <p:nvPr/>
        </p:nvSpPr>
        <p:spPr>
          <a:xfrm>
            <a:off x="130630" y="2754155"/>
            <a:ext cx="7381758" cy="344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>
              <a:buClr>
                <a:srgbClr val="000000"/>
              </a:buClr>
              <a:buSzPts val="2400"/>
            </a:pPr>
            <a:r>
              <a:rPr lang="pt-BR" sz="24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Thomas Young (XIX)</a:t>
            </a: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-  desenvolveu um método para obter duas fontes de luz em fase após a passagem da mesma por dois orifícios. Observou que a luz incidente se difratava ao passar pelo primeiro orifício. Após ser difratada, a onda luminosa se propagava em direção a dois outros pequenos orifícios, onde sofria novamente o fenômeno da difração. </a:t>
            </a:r>
            <a:endParaRPr sz="16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just">
              <a:buClr>
                <a:srgbClr val="000000"/>
              </a:buClr>
              <a:buSzPts val="2400"/>
            </a:pPr>
            <a:endParaRPr sz="24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8" descr="Experimento das duas fendas. Estudo das duas fendas - Brasil Escol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4527" y="2548768"/>
            <a:ext cx="3314711" cy="2796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8"/>
          <p:cNvSpPr/>
          <p:nvPr/>
        </p:nvSpPr>
        <p:spPr>
          <a:xfrm>
            <a:off x="2237619" y="2011398"/>
            <a:ext cx="7687735" cy="7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pt-BR" sz="3200" b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DUALIDADE ONDA-PARTÍCULA</a:t>
            </a:r>
            <a:endParaRPr sz="160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2800"/>
            </a:pPr>
            <a:endParaRPr sz="160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BDF53154-4DD7-6B1C-E12C-A4B1EF6D9459}"/>
              </a:ext>
            </a:extLst>
          </p:cNvPr>
          <p:cNvSpPr/>
          <p:nvPr/>
        </p:nvSpPr>
        <p:spPr>
          <a:xfrm>
            <a:off x="130630" y="394433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VELOCIDADE DA LUZ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E307004-8D6C-0FD4-D6A6-1956846CAEEF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5616820" y="2479767"/>
            <a:ext cx="5450541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>
              <a:buClr>
                <a:srgbClr val="000000"/>
              </a:buClr>
              <a:buSzPts val="2400"/>
            </a:pPr>
            <a:r>
              <a:rPr lang="pt-BR" sz="3200" b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Difração: </a:t>
            </a:r>
            <a:r>
              <a:rPr lang="pt-BR" sz="320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Capacidade da onda contornar obstáculos.</a:t>
            </a: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2" descr="Experimento das duas fendas. Estudo das duas fendas - Brasil Escol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051" y="2083283"/>
            <a:ext cx="4508116" cy="3434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2252133" y="1115365"/>
            <a:ext cx="7687735" cy="7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pt-BR" sz="3733" b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DUALIDADE ONDA-PARTÍCULA</a:t>
            </a: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2800"/>
            </a:pP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5963C585-204F-F601-31EF-64411088EFDE}"/>
              </a:ext>
            </a:extLst>
          </p:cNvPr>
          <p:cNvSpPr/>
          <p:nvPr/>
        </p:nvSpPr>
        <p:spPr>
          <a:xfrm>
            <a:off x="193964" y="430376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VELOCIDADE DA LUZ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FDB3D5F-E5B0-CE67-55E5-8D9D0FDE0339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228600" y="413616"/>
            <a:ext cx="876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Princípios da óptica geométrica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8BE875-D809-8D56-052B-393FCA144DE8}"/>
              </a:ext>
            </a:extLst>
          </p:cNvPr>
          <p:cNvSpPr txBox="1"/>
          <p:nvPr/>
        </p:nvSpPr>
        <p:spPr>
          <a:xfrm>
            <a:off x="228600" y="1150017"/>
            <a:ext cx="10349345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O </a:t>
            </a:r>
            <a:r>
              <a:rPr lang="pt-BR" sz="2400" b="1" i="0" u="none" strike="noStrike" baseline="0" dirty="0">
                <a:solidFill>
                  <a:srgbClr val="1A1A18"/>
                </a:solidFill>
                <a:latin typeface="Nunito" pitchFamily="2" charset="0"/>
              </a:rPr>
              <a:t>princípio da propagação retilínea da luz </a:t>
            </a:r>
            <a:r>
              <a:rPr lang="pt-BR" sz="2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estabelece que, nos </a:t>
            </a:r>
            <a:r>
              <a:rPr lang="pt-BR" sz="2400" b="1" i="0" u="none" strike="noStrike" baseline="0" dirty="0">
                <a:solidFill>
                  <a:srgbClr val="636362"/>
                </a:solidFill>
                <a:latin typeface="Nunito" pitchFamily="2" charset="0"/>
              </a:rPr>
              <a:t>meios homogêneos </a:t>
            </a:r>
            <a:r>
              <a:rPr lang="pt-BR" sz="2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e transparentes, a luz se propaga em linha reta (</a:t>
            </a:r>
            <a:r>
              <a:rPr lang="pt-BR" sz="2400" b="1" i="0" u="none" strike="noStrike" baseline="0" dirty="0">
                <a:solidFill>
                  <a:srgbClr val="0086CE"/>
                </a:solidFill>
                <a:latin typeface="Nunito" pitchFamily="2" charset="0"/>
              </a:rPr>
              <a:t>figura </a:t>
            </a:r>
            <a:r>
              <a:rPr lang="pt-BR" sz="2400" b="1" i="0" u="none" strike="noStrike" baseline="0" dirty="0">
                <a:solidFill>
                  <a:srgbClr val="0072B0"/>
                </a:solidFill>
                <a:latin typeface="Nunito" pitchFamily="2" charset="0"/>
              </a:rPr>
              <a:t>8.9</a:t>
            </a:r>
            <a:r>
              <a:rPr lang="pt-BR" sz="2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).</a:t>
            </a:r>
            <a:endParaRPr lang="pt-BR" sz="2400" dirty="0">
              <a:latin typeface="Nunito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6414F9D-187F-B238-BFE2-802C432C6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98" y="3363999"/>
            <a:ext cx="8515350" cy="3114675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C6FCBFEC-1A06-00F6-301F-EA05BE87574A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203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1032931" y="2609805"/>
            <a:ext cx="10126135" cy="406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>
              <a:buClr>
                <a:srgbClr val="000000"/>
              </a:buClr>
              <a:buSzPts val="2400"/>
            </a:pPr>
            <a:r>
              <a:rPr lang="pt-BR" sz="3200" b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Albert Einstein e Max Planck (XX) – </a:t>
            </a:r>
            <a:r>
              <a:rPr lang="pt-BR" sz="320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Propuseram que a luz deveria ser quantizada, formada por minúsculos pacotes de energia denominados </a:t>
            </a:r>
            <a:r>
              <a:rPr lang="pt-BR" sz="3200" i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fótons</a:t>
            </a:r>
            <a:r>
              <a:rPr lang="pt-BR" sz="320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Entretanto, esses cientistas não descartaram a ideia ondulatória sobre a luz. </a:t>
            </a: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just">
              <a:buClr>
                <a:srgbClr val="000000"/>
              </a:buClr>
              <a:buSzPts val="2400"/>
            </a:pPr>
            <a:r>
              <a:rPr lang="pt-BR" sz="320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Nasce assim o conceito da dualidade </a:t>
            </a:r>
            <a:r>
              <a:rPr lang="pt-BR" sz="3200" i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onda-partícula da luz</a:t>
            </a:r>
            <a:r>
              <a:rPr lang="pt-BR" sz="320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</a:t>
            </a: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just">
              <a:buClr>
                <a:srgbClr val="000000"/>
              </a:buClr>
              <a:buSzPts val="2400"/>
            </a:pPr>
            <a:endParaRPr sz="320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5"/>
          <p:cNvSpPr/>
          <p:nvPr/>
        </p:nvSpPr>
        <p:spPr>
          <a:xfrm>
            <a:off x="2252132" y="1524332"/>
            <a:ext cx="7687735" cy="7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pt-BR" sz="3733" b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DUALIDADE ONDA-PARTÍCULA</a:t>
            </a: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2800"/>
            </a:pP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2215F2EB-278B-EA01-D22D-BF298BF032D7}"/>
              </a:ext>
            </a:extLst>
          </p:cNvPr>
          <p:cNvSpPr/>
          <p:nvPr/>
        </p:nvSpPr>
        <p:spPr>
          <a:xfrm>
            <a:off x="193964" y="353687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VELOCIDADE DA LUZ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BA8E6B7-3197-69B0-2E86-5963A8983BDD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166914" y="2085455"/>
            <a:ext cx="11858172" cy="455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00000"/>
                </a:solidFill>
                <a:latin typeface="Nunito" pitchFamily="2" charset="0"/>
                <a:ea typeface="Arial"/>
                <a:cs typeface="Arial"/>
                <a:sym typeface="Arial"/>
              </a:rPr>
              <a:t>A luz tem a maior velocidade possível para uma partícula no universo. Até hoje, nunca foi registrado nada mais rápido que a luz no vácuo. Mas ao mudar de meio de propagação a luz também muda sua velocidade.</a:t>
            </a:r>
            <a:endParaRPr sz="160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400" b="1">
                <a:solidFill>
                  <a:srgbClr val="000000"/>
                </a:solidFill>
                <a:latin typeface="Nunito" pitchFamily="2" charset="0"/>
                <a:ea typeface="Arial"/>
                <a:cs typeface="Arial"/>
                <a:sym typeface="Arial"/>
              </a:rPr>
              <a:t>O que é ANO-LUZ?</a:t>
            </a:r>
            <a:endParaRPr sz="160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00000"/>
                </a:solidFill>
                <a:latin typeface="Nunito" pitchFamily="2" charset="0"/>
                <a:ea typeface="Arial"/>
                <a:cs typeface="Arial"/>
                <a:sym typeface="Arial"/>
              </a:rPr>
              <a:t>É a distância percorrida pela luz, no vácuo, ao</a:t>
            </a:r>
            <a:endParaRPr>
              <a:latin typeface="Nunito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00000"/>
                </a:solidFill>
                <a:latin typeface="Nunito" pitchFamily="2" charset="0"/>
                <a:ea typeface="Arial"/>
                <a:cs typeface="Arial"/>
                <a:sym typeface="Arial"/>
              </a:rPr>
              <a:t> longo de 1 ano.</a:t>
            </a:r>
            <a:endParaRPr sz="160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00000"/>
                </a:solidFill>
                <a:latin typeface="Nunito" pitchFamily="2" charset="0"/>
                <a:ea typeface="Arial"/>
                <a:cs typeface="Arial"/>
                <a:sym typeface="Arial"/>
              </a:rPr>
              <a:t>300 000 x 60 x 60 x 24 x 365 =</a:t>
            </a:r>
            <a:endParaRPr sz="160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400" b="1" i="1">
                <a:solidFill>
                  <a:srgbClr val="FF0000"/>
                </a:solidFill>
                <a:latin typeface="Nunito" pitchFamily="2" charset="0"/>
                <a:ea typeface="Arial"/>
                <a:cs typeface="Arial"/>
                <a:sym typeface="Arial"/>
              </a:rPr>
              <a:t>9 trilhões 460 bilhões de km</a:t>
            </a:r>
            <a:endParaRPr sz="160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CF33EA07-91A7-63C7-E51D-CD1AE619EBDC}"/>
              </a:ext>
            </a:extLst>
          </p:cNvPr>
          <p:cNvSpPr/>
          <p:nvPr/>
        </p:nvSpPr>
        <p:spPr>
          <a:xfrm>
            <a:off x="0" y="481874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VELOCIDADE DA LUZ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4CCE7C2-B0B8-4177-7212-B20153047B91}"/>
              </a:ext>
            </a:extLst>
          </p:cNvPr>
          <p:cNvCxnSpPr/>
          <p:nvPr/>
        </p:nvCxnSpPr>
        <p:spPr>
          <a:xfrm>
            <a:off x="166914" y="1212733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CF33EA07-91A7-63C7-E51D-CD1AE619EBDC}"/>
              </a:ext>
            </a:extLst>
          </p:cNvPr>
          <p:cNvSpPr/>
          <p:nvPr/>
        </p:nvSpPr>
        <p:spPr>
          <a:xfrm>
            <a:off x="0" y="481874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Dica de filme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4CCE7C2-B0B8-4177-7212-B20153047B91}"/>
              </a:ext>
            </a:extLst>
          </p:cNvPr>
          <p:cNvCxnSpPr/>
          <p:nvPr/>
        </p:nvCxnSpPr>
        <p:spPr>
          <a:xfrm>
            <a:off x="166914" y="1212733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ALÉM DA ESCURIDÃO - STAR TREK">
            <a:extLst>
              <a:ext uri="{FF2B5EF4-FFF2-40B4-BE49-F238E27FC236}">
                <a16:creationId xmlns:a16="http://schemas.microsoft.com/office/drawing/2014/main" id="{85EA7D4C-ABE2-CC41-40B4-995ADCCA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364" y="1620640"/>
            <a:ext cx="3069272" cy="46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7894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333828" y="1083736"/>
            <a:ext cx="11146971" cy="400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A sonda New </a:t>
            </a:r>
            <a:r>
              <a:rPr lang="pt-BR" sz="24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Horizons</a:t>
            </a: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é uma missão não-tripulada da NASA para estudar o planeta-anão Plutão e o Cinturão de </a:t>
            </a:r>
            <a:r>
              <a:rPr lang="pt-BR" sz="24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Kuiper</a:t>
            </a: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Foi lançada em 2006 e atualmente ela se encontra a aproximadamente 7.500.000.000 km de distância da Terra. Para fornecer um comando à sonda, qual é o tempo aproximado, em horas, que os pesquisadores aqui na Terra precisam esperar para saber se a ordem foi executada com sucesso? Anote que a velocidade da luz </a:t>
            </a:r>
            <a:endParaRPr sz="24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c = 3.10</a:t>
            </a:r>
            <a:r>
              <a:rPr lang="pt-BR" sz="2400" baseline="300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8</a:t>
            </a: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m/s.</a:t>
            </a:r>
            <a:endParaRPr sz="16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ACB7960A-FCB9-2928-DF91-28D50436B9CD}"/>
              </a:ext>
            </a:extLst>
          </p:cNvPr>
          <p:cNvSpPr/>
          <p:nvPr/>
        </p:nvSpPr>
        <p:spPr>
          <a:xfrm>
            <a:off x="148440" y="467210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EXERCÍCIO</a:t>
            </a:r>
            <a:endParaRPr lang="pt-BR" sz="3200" b="1" dirty="0">
              <a:solidFill>
                <a:srgbClr val="000000"/>
              </a:solidFill>
              <a:latin typeface="Nunito ExtraBold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E0D13E2-19BA-AD7F-3683-98C1F64670E8}"/>
              </a:ext>
            </a:extLst>
          </p:cNvPr>
          <p:cNvCxnSpPr/>
          <p:nvPr/>
        </p:nvCxnSpPr>
        <p:spPr>
          <a:xfrm>
            <a:off x="166914" y="1212733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1419322" y="1151480"/>
            <a:ext cx="10176933" cy="455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pt-BR" sz="32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Dados:</a:t>
            </a:r>
            <a:endParaRPr sz="1867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pt-BR" sz="32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d = 7.500.000.000 km</a:t>
            </a:r>
            <a:endParaRPr sz="1867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pt-BR" sz="32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= 7.500.000.000.000 m </a:t>
            </a:r>
            <a:endParaRPr sz="1867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pt-BR" sz="32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= 75.10</a:t>
            </a:r>
            <a:r>
              <a:rPr lang="pt-BR" sz="3200" baseline="300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11</a:t>
            </a:r>
            <a:r>
              <a:rPr lang="pt-BR" sz="32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m</a:t>
            </a:r>
            <a:endParaRPr sz="1867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32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pt-BR" sz="32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v = c = 3.10</a:t>
            </a:r>
            <a:r>
              <a:rPr lang="pt-BR" sz="3200" baseline="300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8</a:t>
            </a:r>
            <a:r>
              <a:rPr lang="pt-BR" sz="32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m/s</a:t>
            </a:r>
            <a:endParaRPr sz="1867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32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pt-BR" sz="32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t = ?</a:t>
            </a:r>
            <a:endParaRPr sz="1867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endParaRPr sz="32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2252133" y="347135"/>
            <a:ext cx="7687735" cy="7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endParaRPr sz="1867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5891" y="1479509"/>
            <a:ext cx="3365716" cy="38989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18">
            <a:extLst>
              <a:ext uri="{FF2B5EF4-FFF2-40B4-BE49-F238E27FC236}">
                <a16:creationId xmlns:a16="http://schemas.microsoft.com/office/drawing/2014/main" id="{6E6BB8FB-3A71-E6DC-2D53-EE842EF035A7}"/>
              </a:ext>
            </a:extLst>
          </p:cNvPr>
          <p:cNvSpPr/>
          <p:nvPr/>
        </p:nvSpPr>
        <p:spPr>
          <a:xfrm>
            <a:off x="119842" y="273042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RESOLUÇÃO</a:t>
            </a:r>
          </a:p>
        </p:txBody>
      </p:sp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C577DC2F-1388-EFCB-61BA-D07C2017E28A}"/>
              </a:ext>
            </a:extLst>
          </p:cNvPr>
          <p:cNvSpPr txBox="1"/>
          <p:nvPr/>
        </p:nvSpPr>
        <p:spPr>
          <a:xfrm>
            <a:off x="888779" y="5338913"/>
            <a:ext cx="10176933" cy="10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pt-BR" sz="20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25.10</a:t>
            </a:r>
            <a:r>
              <a:rPr lang="pt-BR" sz="2000" baseline="300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3</a:t>
            </a:r>
            <a:r>
              <a:rPr lang="pt-BR" sz="20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segundos  = 7h</a:t>
            </a:r>
            <a:endParaRPr sz="14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pt-BR" sz="20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Como o tempo de espera necessita esperar o comando de ida e o comando de volta, serão necessárias 14 horas para saber se a sonda cumpriu corretamente as ordens.</a:t>
            </a:r>
            <a:endParaRPr sz="14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4E1486F-C945-8B22-1A6A-09518ECA4EA5}"/>
              </a:ext>
            </a:extLst>
          </p:cNvPr>
          <p:cNvCxnSpPr/>
          <p:nvPr/>
        </p:nvCxnSpPr>
        <p:spPr>
          <a:xfrm>
            <a:off x="201204" y="885650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/>
          <p:nvPr/>
        </p:nvSpPr>
        <p:spPr>
          <a:xfrm>
            <a:off x="2252133" y="347135"/>
            <a:ext cx="7687735" cy="7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endParaRPr sz="1867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4" name="Google Shape;67;p18">
            <a:extLst>
              <a:ext uri="{FF2B5EF4-FFF2-40B4-BE49-F238E27FC236}">
                <a16:creationId xmlns:a16="http://schemas.microsoft.com/office/drawing/2014/main" id="{6E6BB8FB-3A71-E6DC-2D53-EE842EF035A7}"/>
              </a:ext>
            </a:extLst>
          </p:cNvPr>
          <p:cNvSpPr/>
          <p:nvPr/>
        </p:nvSpPr>
        <p:spPr>
          <a:xfrm>
            <a:off x="142702" y="404980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chemeClr val="dk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EXERCICIO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642CB87-8B67-412D-E6DC-16574F4F0D16}"/>
              </a:ext>
            </a:extLst>
          </p:cNvPr>
          <p:cNvSpPr txBox="1"/>
          <p:nvPr/>
        </p:nvSpPr>
        <p:spPr>
          <a:xfrm>
            <a:off x="544286" y="1956636"/>
            <a:ext cx="109365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</a:rPr>
              <a:t>Análise as afirmativas a seguir, assinalando verdadeiro ou falso e depois assinale a alternativa correta.</a:t>
            </a:r>
          </a:p>
          <a:p>
            <a:pPr marL="0" marR="0" lvl="0" indent="0" algn="just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</a:rPr>
              <a:t>I – A luz sempre tem um comportamento de partícula, não importando a situação em que é observada.</a:t>
            </a:r>
          </a:p>
          <a:p>
            <a:pPr marL="0" marR="0" lvl="0" indent="0" algn="just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</a:rPr>
              <a:t>II – A luz tem a mesma velocidade em qualquer meio, aproximadamente 300.000 km/s.</a:t>
            </a:r>
          </a:p>
          <a:p>
            <a:pPr marL="0" marR="0" lvl="0" indent="0" algn="just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</a:rPr>
              <a:t>III -  A unidade ano-luz representa uma medida de distância.</a:t>
            </a:r>
          </a:p>
          <a:p>
            <a:pPr marL="0" marR="0" lvl="0" indent="0" algn="just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pitchFamily="2" charset="0"/>
            </a:endParaRPr>
          </a:p>
          <a:p>
            <a:pPr marL="0" marR="0" lvl="0" indent="0" algn="just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</a:rPr>
              <a:t>São verdadeiras, apenas:</a:t>
            </a:r>
          </a:p>
          <a:p>
            <a:pPr marL="457200" marR="0" lvl="0" indent="-457200" algn="just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</a:rPr>
              <a:t>I						b) II					c) III</a:t>
            </a:r>
          </a:p>
          <a:p>
            <a:pPr marL="0" marR="0" lvl="0" indent="0" algn="just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</a:rPr>
              <a:t>d) I e III 					e) II e III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E0AD68F-695E-F578-8D9F-2C41250AA0DE}"/>
              </a:ext>
            </a:extLst>
          </p:cNvPr>
          <p:cNvSpPr/>
          <p:nvPr/>
        </p:nvSpPr>
        <p:spPr>
          <a:xfrm>
            <a:off x="4983229" y="4938541"/>
            <a:ext cx="751031" cy="463193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" pitchFamily="2" charset="0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5A58A46-7EE5-CCB1-F381-2594BE38E1DD}"/>
              </a:ext>
            </a:extLst>
          </p:cNvPr>
          <p:cNvCxnSpPr/>
          <p:nvPr/>
        </p:nvCxnSpPr>
        <p:spPr>
          <a:xfrm>
            <a:off x="166914" y="1212733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015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B33C96-B555-DA7B-2F44-6CE62CABA075}"/>
              </a:ext>
            </a:extLst>
          </p:cNvPr>
          <p:cNvSpPr txBox="1"/>
          <p:nvPr/>
        </p:nvSpPr>
        <p:spPr>
          <a:xfrm>
            <a:off x="3864429" y="3136612"/>
            <a:ext cx="4463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Nunito ExtraBold" pitchFamily="2" charset="0"/>
              </a:rPr>
              <a:t>OBRIGADO! </a:t>
            </a:r>
            <a:endParaRPr lang="pt-BR" sz="3200" dirty="0">
              <a:latin typeface="Nunito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70167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911345" y="1119230"/>
            <a:ext cx="10182035" cy="23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/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PIETROCOLA, M. POGIBIN, A. ANDRADE, R. ROMERO, T. </a:t>
            </a:r>
            <a:r>
              <a:rPr lang="pt-BR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Física em Contextos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Vol 2. São Paulo: Ed do Brasil, 2016.</a:t>
            </a:r>
            <a:endParaRPr sz="2400"/>
          </a:p>
          <a:p>
            <a:pPr algn="just"/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BONJORNO e vários autores. </a:t>
            </a:r>
            <a:r>
              <a:rPr lang="pt-BR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Física: Termologia . Óptica .  Ondulatória 2º ano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Vol 2. 3ª ed. São Paulo: FTD, 2016.</a:t>
            </a:r>
            <a:endParaRPr sz="2400"/>
          </a:p>
          <a:p>
            <a:pPr algn="just"/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BARRETO F, Benigno. SILVA, Claudio. </a:t>
            </a:r>
            <a:r>
              <a:rPr lang="pt-BR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Física aula por aula: Termologia.Óptica.Ondulatória, 2º ano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Vol 2. 3ª Ed. São Paulo: FTD, 2016.</a:t>
            </a:r>
            <a:endParaRPr sz="2400"/>
          </a:p>
          <a:p>
            <a:pPr algn="just"/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MARTINI, Glorinha. SPINELLI, Walter. REIS, Hugo C. SANT’ANNA, Blaidi. </a:t>
            </a:r>
            <a:r>
              <a:rPr lang="pt-BR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Conexões com a Física. Vol 2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3ª Edição. São Paulo: Moderna, 2016.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2237434" y="421604"/>
            <a:ext cx="7717133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pt-BR" sz="37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/>
        </p:nvSpPr>
        <p:spPr>
          <a:xfrm>
            <a:off x="96982" y="1313160"/>
            <a:ext cx="11499273" cy="178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400" b="1" u="sng" dirty="0">
                <a:solidFill>
                  <a:srgbClr val="FF0066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Princípio da independência dos raios de luz</a:t>
            </a:r>
            <a:r>
              <a:rPr lang="pt-BR" sz="2400" b="1" dirty="0">
                <a:solidFill>
                  <a:srgbClr val="FF0066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: </a:t>
            </a: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ao cruzarem-se, dois raios de luz atravessam um ao outro como se inexistissem mutuamente, isto é como se um raio não importasse para o outro.</a:t>
            </a:r>
            <a:endParaRPr sz="24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CF0F415-467E-48F4-326C-722367878F46}"/>
              </a:ext>
            </a:extLst>
          </p:cNvPr>
          <p:cNvSpPr txBox="1"/>
          <p:nvPr/>
        </p:nvSpPr>
        <p:spPr>
          <a:xfrm>
            <a:off x="193964" y="381515"/>
            <a:ext cx="876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Princípios da óptica geométrica</a:t>
            </a:r>
          </a:p>
        </p:txBody>
      </p:sp>
      <p:pic>
        <p:nvPicPr>
          <p:cNvPr id="4" name="CorruptUnacceptableGangesdolphin-mobile">
            <a:hlinkClick r:id="" action="ppaction://media"/>
            <a:extLst>
              <a:ext uri="{FF2B5EF4-FFF2-40B4-BE49-F238E27FC236}">
                <a16:creationId xmlns:a16="http://schemas.microsoft.com/office/drawing/2014/main" id="{73211BCB-1D7A-58F8-FEAD-29D4D4046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964" y="3047485"/>
            <a:ext cx="6096000" cy="3429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BE543A-2298-340A-39D8-12C8D48DC6FB}"/>
              </a:ext>
            </a:extLst>
          </p:cNvPr>
          <p:cNvSpPr txBox="1"/>
          <p:nvPr/>
        </p:nvSpPr>
        <p:spPr>
          <a:xfrm>
            <a:off x="6386946" y="3961066"/>
            <a:ext cx="3741073" cy="10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>
            <a:defPPr>
              <a:defRPr lang="pt-BR"/>
            </a:defPPr>
            <a:lvl1pPr algn="just">
              <a:lnSpc>
                <a:spcPct val="150000"/>
              </a:lnSpc>
              <a:buClr>
                <a:srgbClr val="000000"/>
              </a:buClr>
              <a:buSzPts val="2400"/>
              <a:defRPr sz="2400" b="1" u="sng">
                <a:solidFill>
                  <a:srgbClr val="FF0066"/>
                </a:solidFill>
                <a:latin typeface="Nunito" pitchFamily="2" charset="0"/>
                <a:ea typeface="Calibri"/>
                <a:cs typeface="Calibri"/>
              </a:defRPr>
            </a:lvl1pPr>
          </a:lstStyle>
          <a:p>
            <a:r>
              <a:rPr lang="pt-BR" sz="1400" b="0" u="none" dirty="0">
                <a:solidFill>
                  <a:schemeClr val="tx1"/>
                </a:solidFill>
                <a:sym typeface="Calibri"/>
              </a:rPr>
              <a:t>É por isso que os raios dos holofotes se  cruzam, mas um não interfere na  propagação do outro</a:t>
            </a:r>
            <a:endParaRPr lang="pt-BR" sz="1400" b="0" u="none" dirty="0">
              <a:solidFill>
                <a:schemeClr val="tx1"/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C3871F5-FEFF-1C93-AA76-8B0E0F45902E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6CFA6BC-44AD-CF0D-3044-D8B62768AD62}"/>
              </a:ext>
            </a:extLst>
          </p:cNvPr>
          <p:cNvCxnSpPr>
            <a:cxnSpLocks/>
          </p:cNvCxnSpPr>
          <p:nvPr/>
        </p:nvCxnSpPr>
        <p:spPr>
          <a:xfrm flipV="1">
            <a:off x="599071" y="4494338"/>
            <a:ext cx="826504" cy="127377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52;p17"/>
          <p:cNvSpPr txBox="1"/>
          <p:nvPr/>
        </p:nvSpPr>
        <p:spPr>
          <a:xfrm>
            <a:off x="328660" y="1089892"/>
            <a:ext cx="10176933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pt-BR" sz="2400" b="1" u="sng" dirty="0">
                <a:solidFill>
                  <a:srgbClr val="FF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Princípio da reversibilidade dos raios de luz</a:t>
            </a:r>
            <a:r>
              <a:rPr lang="pt-BR" sz="2400" b="1" dirty="0">
                <a:solidFill>
                  <a:srgbClr val="FF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: </a:t>
            </a:r>
            <a:r>
              <a:rPr lang="pt-BR" sz="24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o sentido de propagação dos raios de luz é reversível dentro de um meio homogêneo.</a:t>
            </a:r>
            <a:endParaRPr sz="2400"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Fotos grátis de Hora de ir">
            <a:extLst>
              <a:ext uri="{FF2B5EF4-FFF2-40B4-BE49-F238E27FC236}">
                <a16:creationId xmlns:a16="http://schemas.microsoft.com/office/drawing/2014/main" id="{07F27ED5-5067-EE03-C690-1C1FA4D4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40" y="3227626"/>
            <a:ext cx="5043055" cy="32832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1D60BB2-4413-5E38-B583-E78E53588F63}"/>
              </a:ext>
            </a:extLst>
          </p:cNvPr>
          <p:cNvSpPr txBox="1"/>
          <p:nvPr/>
        </p:nvSpPr>
        <p:spPr>
          <a:xfrm>
            <a:off x="129448" y="418581"/>
            <a:ext cx="876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Princípios da óptica geométrica</a:t>
            </a:r>
          </a:p>
        </p:txBody>
      </p:sp>
      <p:pic>
        <p:nvPicPr>
          <p:cNvPr id="5" name="Gráfico 4" descr="Lanterna">
            <a:extLst>
              <a:ext uri="{FF2B5EF4-FFF2-40B4-BE49-F238E27FC236}">
                <a16:creationId xmlns:a16="http://schemas.microsoft.com/office/drawing/2014/main" id="{1A61AF45-4F5F-FC6F-01BD-C58825643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84657">
            <a:off x="193964" y="5601854"/>
            <a:ext cx="623454" cy="62345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F26A091D-F9B2-4AD5-2034-AEA4CBC008D0}"/>
              </a:ext>
            </a:extLst>
          </p:cNvPr>
          <p:cNvCxnSpPr>
            <a:cxnSpLocks/>
          </p:cNvCxnSpPr>
          <p:nvPr/>
        </p:nvCxnSpPr>
        <p:spPr>
          <a:xfrm>
            <a:off x="1425575" y="4515698"/>
            <a:ext cx="1564943" cy="125241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E5F628B-F8EC-114D-D448-E26D60B4B5B0}"/>
              </a:ext>
            </a:extLst>
          </p:cNvPr>
          <p:cNvCxnSpPr>
            <a:cxnSpLocks/>
          </p:cNvCxnSpPr>
          <p:nvPr/>
        </p:nvCxnSpPr>
        <p:spPr>
          <a:xfrm>
            <a:off x="805734" y="4494338"/>
            <a:ext cx="1463386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AF53BAA-D857-45E5-5136-425C302C3C15}"/>
              </a:ext>
            </a:extLst>
          </p:cNvPr>
          <p:cNvCxnSpPr>
            <a:cxnSpLocks/>
          </p:cNvCxnSpPr>
          <p:nvPr/>
        </p:nvCxnSpPr>
        <p:spPr>
          <a:xfrm flipH="1">
            <a:off x="2955925" y="4470633"/>
            <a:ext cx="1484029" cy="129747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F860DA1-6F7C-5A78-0073-034753294B7A}"/>
              </a:ext>
            </a:extLst>
          </p:cNvPr>
          <p:cNvCxnSpPr>
            <a:cxnSpLocks/>
          </p:cNvCxnSpPr>
          <p:nvPr/>
        </p:nvCxnSpPr>
        <p:spPr>
          <a:xfrm flipH="1" flipV="1">
            <a:off x="4439954" y="4470632"/>
            <a:ext cx="997237" cy="116810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D8A5D3F-5379-1F89-8A12-C0341E1420EF}"/>
              </a:ext>
            </a:extLst>
          </p:cNvPr>
          <p:cNvCxnSpPr>
            <a:cxnSpLocks/>
          </p:cNvCxnSpPr>
          <p:nvPr/>
        </p:nvCxnSpPr>
        <p:spPr>
          <a:xfrm>
            <a:off x="3708261" y="4470633"/>
            <a:ext cx="1463386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201BAB2-2EC4-52A8-F027-30073E78224C}"/>
              </a:ext>
            </a:extLst>
          </p:cNvPr>
          <p:cNvCxnSpPr>
            <a:cxnSpLocks/>
          </p:cNvCxnSpPr>
          <p:nvPr/>
        </p:nvCxnSpPr>
        <p:spPr>
          <a:xfrm>
            <a:off x="2269120" y="5768108"/>
            <a:ext cx="1463386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 descr="Lanterna">
            <a:extLst>
              <a:ext uri="{FF2B5EF4-FFF2-40B4-BE49-F238E27FC236}">
                <a16:creationId xmlns:a16="http://schemas.microsoft.com/office/drawing/2014/main" id="{490D1F97-A851-8B5E-AC5F-B76BFE0F9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887977">
            <a:off x="5208670" y="5484660"/>
            <a:ext cx="623454" cy="623454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5725A235-7139-BE8B-6EF1-29D6A655F0CB}"/>
              </a:ext>
            </a:extLst>
          </p:cNvPr>
          <p:cNvSpPr txBox="1"/>
          <p:nvPr/>
        </p:nvSpPr>
        <p:spPr>
          <a:xfrm>
            <a:off x="1217233" y="3875636"/>
            <a:ext cx="44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" pitchFamily="2" charset="0"/>
              </a:rPr>
              <a:t>E</a:t>
            </a:r>
            <a:r>
              <a:rPr lang="pt-BR" sz="1200" dirty="0">
                <a:latin typeface="Nunito" pitchFamily="2" charset="0"/>
              </a:rPr>
              <a:t>1</a:t>
            </a:r>
            <a:endParaRPr lang="pt-BR" dirty="0">
              <a:latin typeface="Nunito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6A655E4-5838-90D4-4CD9-3E03820CAB3A}"/>
              </a:ext>
            </a:extLst>
          </p:cNvPr>
          <p:cNvSpPr txBox="1"/>
          <p:nvPr/>
        </p:nvSpPr>
        <p:spPr>
          <a:xfrm>
            <a:off x="4219895" y="3943649"/>
            <a:ext cx="44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" pitchFamily="2" charset="0"/>
              </a:rPr>
              <a:t>E</a:t>
            </a:r>
            <a:r>
              <a:rPr lang="pt-BR" sz="1200" dirty="0">
                <a:latin typeface="Nunito" pitchFamily="2" charset="0"/>
              </a:rPr>
              <a:t>2</a:t>
            </a:r>
            <a:endParaRPr lang="pt-BR" dirty="0">
              <a:latin typeface="Nunito" pitchFamily="2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32C5B5C-6518-7248-23EE-579FB60AF4B4}"/>
              </a:ext>
            </a:extLst>
          </p:cNvPr>
          <p:cNvSpPr txBox="1"/>
          <p:nvPr/>
        </p:nvSpPr>
        <p:spPr>
          <a:xfrm>
            <a:off x="2780754" y="5902905"/>
            <a:ext cx="44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" pitchFamily="2" charset="0"/>
              </a:rPr>
              <a:t>E</a:t>
            </a:r>
            <a:r>
              <a:rPr lang="pt-BR" sz="1200" dirty="0">
                <a:latin typeface="Nunito" pitchFamily="2" charset="0"/>
              </a:rPr>
              <a:t>3</a:t>
            </a:r>
            <a:endParaRPr lang="pt-BR" dirty="0">
              <a:latin typeface="Nunito" pitchFamily="2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E51182F-935C-AAF9-2067-A8111842BBB2}"/>
              </a:ext>
            </a:extLst>
          </p:cNvPr>
          <p:cNvSpPr txBox="1"/>
          <p:nvPr/>
        </p:nvSpPr>
        <p:spPr>
          <a:xfrm>
            <a:off x="5270809" y="5920492"/>
            <a:ext cx="44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" pitchFamily="2" charset="0"/>
              </a:rPr>
              <a:t>B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E2780D1-2350-F216-273B-7DAABCB423F7}"/>
              </a:ext>
            </a:extLst>
          </p:cNvPr>
          <p:cNvSpPr txBox="1"/>
          <p:nvPr/>
        </p:nvSpPr>
        <p:spPr>
          <a:xfrm>
            <a:off x="661875" y="5920492"/>
            <a:ext cx="44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" pitchFamily="2" charset="0"/>
              </a:rPr>
              <a:t>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D050239-779F-3662-49EF-C2ECCBAAD8F3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/>
        </p:nvSpPr>
        <p:spPr>
          <a:xfrm>
            <a:off x="4359539" y="2013496"/>
            <a:ext cx="6753629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pt-BR" sz="20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Se você vê um motorista pelo retrovisor do seu carro, ele também consegue te ver!</a:t>
            </a:r>
            <a:endParaRPr sz="20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CB7B8C-404B-831A-69A3-11B9E515D9CE}"/>
              </a:ext>
            </a:extLst>
          </p:cNvPr>
          <p:cNvSpPr txBox="1"/>
          <p:nvPr/>
        </p:nvSpPr>
        <p:spPr>
          <a:xfrm>
            <a:off x="193964" y="429261"/>
            <a:ext cx="876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Princípios da óptica geométrica</a:t>
            </a:r>
          </a:p>
        </p:txBody>
      </p:sp>
      <p:pic>
        <p:nvPicPr>
          <p:cNvPr id="3074" name="Picture 2" descr="Fotos grátis de Imagem de espelho">
            <a:extLst>
              <a:ext uri="{FF2B5EF4-FFF2-40B4-BE49-F238E27FC236}">
                <a16:creationId xmlns:a16="http://schemas.microsoft.com/office/drawing/2014/main" id="{C105A792-7F9E-D5C1-126D-DDCF254F9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098" y="2946402"/>
            <a:ext cx="4586512" cy="3439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lvis presley Wink Youll never walk alone elvis GIF">
            <a:extLst>
              <a:ext uri="{FF2B5EF4-FFF2-40B4-BE49-F238E27FC236}">
                <a16:creationId xmlns:a16="http://schemas.microsoft.com/office/drawing/2014/main" id="{67964B6D-4269-831D-7213-C441C433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" y="3048000"/>
            <a:ext cx="25336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DD8426D-EE94-B002-29C7-EE9338544A80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/>
        </p:nvSpPr>
        <p:spPr>
          <a:xfrm>
            <a:off x="96982" y="861637"/>
            <a:ext cx="11630561" cy="19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pt-BR" sz="2000" dirty="0">
                <a:latin typeface="Nunito" pitchFamily="2" charset="0"/>
                <a:ea typeface="Calibri"/>
                <a:cs typeface="Calibri"/>
                <a:sym typeface="Calibri"/>
              </a:rPr>
              <a:t>Uma lâmpada puntiforme está fixada no teto de uma sala, a 3 m de altura. Uma folha quadrada de cartolina de lados medindo 40 cm está perfeitamente alinhada à lâmpada e se encontra paralela ao chão a uma altura de 50 cm. Qual é a área da sombra formada?</a:t>
            </a:r>
            <a:endParaRPr sz="1400" dirty="0"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8"/>
          <p:cNvSpPr/>
          <p:nvPr/>
        </p:nvSpPr>
        <p:spPr>
          <a:xfrm>
            <a:off x="159658" y="309956"/>
            <a:ext cx="3154218" cy="7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EXERCÍCIO</a:t>
            </a:r>
            <a:endParaRPr sz="3200" b="1" dirty="0">
              <a:solidFill>
                <a:srgbClr val="000000"/>
              </a:solidFill>
              <a:latin typeface="Nunito ExtraBold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B9C8A8-D3B2-7BD8-E375-7286A8AB41CC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1140581" y="2627086"/>
            <a:ext cx="3425372" cy="3560837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rgbClr val="31538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19"/>
          <p:cNvCxnSpPr/>
          <p:nvPr/>
        </p:nvCxnSpPr>
        <p:spPr>
          <a:xfrm>
            <a:off x="956733" y="2627086"/>
            <a:ext cx="0" cy="35608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5" name="Google Shape;75;p19"/>
          <p:cNvCxnSpPr/>
          <p:nvPr/>
        </p:nvCxnSpPr>
        <p:spPr>
          <a:xfrm>
            <a:off x="4885267" y="4541856"/>
            <a:ext cx="0" cy="16460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6" name="Google Shape;76;p19"/>
          <p:cNvSpPr/>
          <p:nvPr/>
        </p:nvSpPr>
        <p:spPr>
          <a:xfrm>
            <a:off x="2006600" y="4360417"/>
            <a:ext cx="1693333" cy="111843"/>
          </a:xfrm>
          <a:prstGeom prst="frame">
            <a:avLst>
              <a:gd name="adj1" fmla="val 20833"/>
            </a:avLst>
          </a:prstGeom>
          <a:solidFill>
            <a:schemeClr val="accen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dk1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9"/>
          <p:cNvSpPr txBox="1"/>
          <p:nvPr/>
        </p:nvSpPr>
        <p:spPr>
          <a:xfrm>
            <a:off x="829733" y="3466589"/>
            <a:ext cx="1532467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pt-BR" sz="28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300 cm</a:t>
            </a:r>
            <a:endParaRPr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9"/>
          <p:cNvSpPr txBox="1"/>
          <p:nvPr/>
        </p:nvSpPr>
        <p:spPr>
          <a:xfrm>
            <a:off x="4885267" y="5199789"/>
            <a:ext cx="1532467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pt-BR" sz="320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50 cm</a:t>
            </a: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9"/>
          <p:cNvSpPr txBox="1"/>
          <p:nvPr/>
        </p:nvSpPr>
        <p:spPr>
          <a:xfrm>
            <a:off x="2167467" y="4541856"/>
            <a:ext cx="1532467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pt-BR" sz="320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40 cm</a:t>
            </a: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19"/>
          <p:cNvCxnSpPr/>
          <p:nvPr/>
        </p:nvCxnSpPr>
        <p:spPr>
          <a:xfrm rot="10800000">
            <a:off x="1947334" y="4541855"/>
            <a:ext cx="179493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82" name="Google Shape;8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4334" y="2111452"/>
            <a:ext cx="2469444" cy="27157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" name="Google Shape;83;p19"/>
          <p:cNvGraphicFramePr/>
          <p:nvPr>
            <p:extLst>
              <p:ext uri="{D42A27DB-BD31-4B8C-83A1-F6EECF244321}">
                <p14:modId xmlns:p14="http://schemas.microsoft.com/office/powerpoint/2010/main" val="923631580"/>
              </p:ext>
            </p:extLst>
          </p:nvPr>
        </p:nvGraphicFramePr>
        <p:xfrm>
          <a:off x="8819836" y="2027337"/>
          <a:ext cx="2082088" cy="273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61566" imgH="2049960" progId="">
                  <p:embed/>
                </p:oleObj>
              </mc:Choice>
              <mc:Fallback>
                <p:oleObj r:id="rId4" imgW="1561566" imgH="2049960" progId="">
                  <p:embed/>
                  <p:pic>
                    <p:nvPicPr>
                      <p:cNvPr id="83" name="Google Shape;83;p19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8819836" y="2027337"/>
                        <a:ext cx="2082088" cy="2733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4" name="Google Shape;84;p19"/>
          <p:cNvCxnSpPr/>
          <p:nvPr/>
        </p:nvCxnSpPr>
        <p:spPr>
          <a:xfrm>
            <a:off x="4885267" y="2627087"/>
            <a:ext cx="0" cy="1914769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5" name="Google Shape;85;p19"/>
          <p:cNvSpPr txBox="1"/>
          <p:nvPr/>
        </p:nvSpPr>
        <p:spPr>
          <a:xfrm>
            <a:off x="3505123" y="3250797"/>
            <a:ext cx="1532467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pt-BR" sz="2800" dirty="0">
                <a:solidFill>
                  <a:srgbClr val="00B0F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250 cm</a:t>
            </a:r>
            <a:endParaRPr dirty="0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19"/>
          <p:cNvCxnSpPr/>
          <p:nvPr/>
        </p:nvCxnSpPr>
        <p:spPr>
          <a:xfrm rot="10800000" flipH="1">
            <a:off x="6350392" y="2853268"/>
            <a:ext cx="93133" cy="58430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9"/>
          <p:cNvCxnSpPr/>
          <p:nvPr/>
        </p:nvCxnSpPr>
        <p:spPr>
          <a:xfrm rot="10800000" flipH="1">
            <a:off x="7799615" y="2785508"/>
            <a:ext cx="93133" cy="58430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9"/>
          <p:cNvSpPr txBox="1"/>
          <p:nvPr/>
        </p:nvSpPr>
        <p:spPr>
          <a:xfrm>
            <a:off x="6066069" y="5186990"/>
            <a:ext cx="3560225" cy="1600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pt-BR" sz="320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Área = L² </a:t>
            </a: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pt-BR" sz="320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A = 48²</a:t>
            </a: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pt-BR" sz="320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A = 2304 cm²</a:t>
            </a: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2627843" y="6158421"/>
            <a:ext cx="450847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pt-BR" sz="320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x</a:t>
            </a:r>
            <a:endParaRPr sz="1867">
              <a:solidFill>
                <a:srgbClr val="000000"/>
              </a:solidFill>
              <a:latin typeface="Nunito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0F1EE8F6-BA5B-FEB4-4C3A-495CAD9C39AD}"/>
              </a:ext>
            </a:extLst>
          </p:cNvPr>
          <p:cNvSpPr/>
          <p:nvPr/>
        </p:nvSpPr>
        <p:spPr>
          <a:xfrm>
            <a:off x="116878" y="330998"/>
            <a:ext cx="3154218" cy="7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RESOLUÇÃO</a:t>
            </a:r>
            <a:endParaRPr sz="3200" b="1" dirty="0">
              <a:solidFill>
                <a:srgbClr val="000000"/>
              </a:solidFill>
              <a:latin typeface="Nunito ExtraBold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5" name="Gráfico 4" descr="Lâmpada">
            <a:extLst>
              <a:ext uri="{FF2B5EF4-FFF2-40B4-BE49-F238E27FC236}">
                <a16:creationId xmlns:a16="http://schemas.microsoft.com/office/drawing/2014/main" id="{9F8BEB0B-61E7-9225-D2ED-F5EAF1B2C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2396066" y="1722972"/>
            <a:ext cx="914400" cy="9144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8812AFD-B728-044C-3353-F311D7703E13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61422" y="1150384"/>
            <a:ext cx="10899305" cy="546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" pitchFamily="2" charset="0"/>
              </a:rPr>
              <a:t>3) Associe corretamente os princípios da óptica geométrica, com os fenômenos físicos listados abaixo.</a:t>
            </a:r>
          </a:p>
          <a:p>
            <a:endParaRPr lang="pt-BR" sz="3200" dirty="0">
              <a:latin typeface="Nunito" pitchFamily="2" charset="0"/>
            </a:endParaRPr>
          </a:p>
          <a:p>
            <a:r>
              <a:rPr lang="pt-BR" sz="3200" dirty="0">
                <a:latin typeface="Nunito" pitchFamily="2" charset="0"/>
              </a:rPr>
              <a:t>A. Princípio da propagação retilínea da luz.</a:t>
            </a:r>
          </a:p>
          <a:p>
            <a:r>
              <a:rPr lang="pt-BR" sz="3200" dirty="0">
                <a:latin typeface="Nunito" pitchFamily="2" charset="0"/>
              </a:rPr>
              <a:t>B. Princípio da independência dos raios de luz.</a:t>
            </a:r>
          </a:p>
          <a:p>
            <a:r>
              <a:rPr lang="pt-BR" sz="3200" dirty="0">
                <a:latin typeface="Nunito" pitchFamily="2" charset="0"/>
              </a:rPr>
              <a:t>C. Princípio da reversibilidade dos raios de luz.</a:t>
            </a:r>
          </a:p>
          <a:p>
            <a:endParaRPr lang="pt-BR" sz="3200" dirty="0">
              <a:latin typeface="Nunito" pitchFamily="2" charset="0"/>
            </a:endParaRPr>
          </a:p>
          <a:p>
            <a:r>
              <a:rPr lang="pt-BR" sz="3200" dirty="0">
                <a:latin typeface="Nunito" pitchFamily="2" charset="0"/>
              </a:rPr>
              <a:t>(   ) A sombra de um poste sobre o chão.</a:t>
            </a:r>
          </a:p>
          <a:p>
            <a:r>
              <a:rPr lang="pt-BR" sz="3200" dirty="0">
                <a:latin typeface="Nunito" pitchFamily="2" charset="0"/>
              </a:rPr>
              <a:t>(   ) Formação de imagens no espelho.</a:t>
            </a:r>
          </a:p>
          <a:p>
            <a:r>
              <a:rPr lang="pt-BR" sz="3200" dirty="0">
                <a:latin typeface="Nunito" pitchFamily="2" charset="0"/>
              </a:rPr>
              <a:t>(   ) </a:t>
            </a:r>
            <a:r>
              <a:rPr lang="pt-BR" sz="2933" dirty="0">
                <a:latin typeface="Nunito" pitchFamily="2" charset="0"/>
              </a:rPr>
              <a:t>Os fótons, ao se aproximarem ou ao se cruzarem não são influenciados por outros fótons.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09866" y="4621251"/>
            <a:ext cx="56900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67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18274" y="5600947"/>
            <a:ext cx="60036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67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94186" y="5099964"/>
            <a:ext cx="60036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67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2" name="Google Shape;67;p18">
            <a:extLst>
              <a:ext uri="{FF2B5EF4-FFF2-40B4-BE49-F238E27FC236}">
                <a16:creationId xmlns:a16="http://schemas.microsoft.com/office/drawing/2014/main" id="{83EA8346-DDEF-8951-E9E2-BA11DBEC305E}"/>
              </a:ext>
            </a:extLst>
          </p:cNvPr>
          <p:cNvSpPr/>
          <p:nvPr/>
        </p:nvSpPr>
        <p:spPr>
          <a:xfrm>
            <a:off x="96982" y="339453"/>
            <a:ext cx="8829303" cy="7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Exercícios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25EDA3BF-D7EE-0D4D-7A7B-1D01B2D11D1F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02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556A3C9-B293-4C3A-EC75-236D47448895}"/>
              </a:ext>
            </a:extLst>
          </p:cNvPr>
          <p:cNvSpPr/>
          <p:nvPr/>
        </p:nvSpPr>
        <p:spPr>
          <a:xfrm>
            <a:off x="96982" y="1604394"/>
            <a:ext cx="8280920" cy="4464496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1002">
            <a:schemeClr val="dk2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grpSp>
        <p:nvGrpSpPr>
          <p:cNvPr id="7" name="Grupo 31">
            <a:extLst>
              <a:ext uri="{FF2B5EF4-FFF2-40B4-BE49-F238E27FC236}">
                <a16:creationId xmlns:a16="http://schemas.microsoft.com/office/drawing/2014/main" id="{603FD0BD-0B3D-B968-D1F6-4974332EDC1D}"/>
              </a:ext>
            </a:extLst>
          </p:cNvPr>
          <p:cNvGrpSpPr>
            <a:grpSpLocks/>
          </p:cNvGrpSpPr>
          <p:nvPr/>
        </p:nvGrpSpPr>
        <p:grpSpPr bwMode="auto">
          <a:xfrm>
            <a:off x="4212690" y="2810051"/>
            <a:ext cx="3084497" cy="2787650"/>
            <a:chOff x="4670533" y="3337949"/>
            <a:chExt cx="3440942" cy="3109116"/>
          </a:xfrm>
        </p:grpSpPr>
        <p:sp>
          <p:nvSpPr>
            <p:cNvPr id="23" name="Forma livre 7">
              <a:extLst>
                <a:ext uri="{FF2B5EF4-FFF2-40B4-BE49-F238E27FC236}">
                  <a16:creationId xmlns:a16="http://schemas.microsoft.com/office/drawing/2014/main" id="{377750FF-219A-701B-00CA-FBD2C5BE559A}"/>
                </a:ext>
              </a:extLst>
            </p:cNvPr>
            <p:cNvSpPr/>
            <p:nvPr/>
          </p:nvSpPr>
          <p:spPr>
            <a:xfrm rot="490999">
              <a:off x="4670516" y="3515006"/>
              <a:ext cx="3423249" cy="2708968"/>
            </a:xfrm>
            <a:custGeom>
              <a:avLst/>
              <a:gdLst>
                <a:gd name="connsiteX0" fmla="*/ 0 w 3413778"/>
                <a:gd name="connsiteY0" fmla="*/ 0 h 2491779"/>
                <a:gd name="connsiteX1" fmla="*/ 3413778 w 3413778"/>
                <a:gd name="connsiteY1" fmla="*/ 0 h 2491779"/>
                <a:gd name="connsiteX2" fmla="*/ 3413778 w 3413778"/>
                <a:gd name="connsiteY2" fmla="*/ 2491779 h 2491779"/>
                <a:gd name="connsiteX3" fmla="*/ 0 w 3413778"/>
                <a:gd name="connsiteY3" fmla="*/ 2491779 h 2491779"/>
                <a:gd name="connsiteX4" fmla="*/ 0 w 3413778"/>
                <a:gd name="connsiteY4" fmla="*/ 0 h 2491779"/>
                <a:gd name="connsiteX0" fmla="*/ 0 w 3413778"/>
                <a:gd name="connsiteY0" fmla="*/ 226912 h 2718691"/>
                <a:gd name="connsiteX1" fmla="*/ 3095565 w 3413778"/>
                <a:gd name="connsiteY1" fmla="*/ 0 h 2718691"/>
                <a:gd name="connsiteX2" fmla="*/ 3413778 w 3413778"/>
                <a:gd name="connsiteY2" fmla="*/ 2718691 h 2718691"/>
                <a:gd name="connsiteX3" fmla="*/ 0 w 3413778"/>
                <a:gd name="connsiteY3" fmla="*/ 2718691 h 2718691"/>
                <a:gd name="connsiteX4" fmla="*/ 0 w 3413778"/>
                <a:gd name="connsiteY4" fmla="*/ 226912 h 2718691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0 w 3424028"/>
                <a:gd name="connsiteY3" fmla="*/ 2718691 h 2789967"/>
                <a:gd name="connsiteX4" fmla="*/ 0 w 3424028"/>
                <a:gd name="connsiteY4" fmla="*/ 226912 h 2789967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277215 w 3424028"/>
                <a:gd name="connsiteY3" fmla="*/ 2660504 h 2789967"/>
                <a:gd name="connsiteX4" fmla="*/ 0 w 3424028"/>
                <a:gd name="connsiteY4" fmla="*/ 226912 h 2789967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277215 w 3424028"/>
                <a:gd name="connsiteY3" fmla="*/ 2589229 h 2718692"/>
                <a:gd name="connsiteX4" fmla="*/ 0 w 3424028"/>
                <a:gd name="connsiteY4" fmla="*/ 155637 h 2718692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419764 w 3424028"/>
                <a:gd name="connsiteY3" fmla="*/ 2568729 h 2718692"/>
                <a:gd name="connsiteX4" fmla="*/ 0 w 3424028"/>
                <a:gd name="connsiteY4" fmla="*/ 155637 h 2718692"/>
                <a:gd name="connsiteX0" fmla="*/ 0 w 3424028"/>
                <a:gd name="connsiteY0" fmla="*/ 145388 h 2708443"/>
                <a:gd name="connsiteX1" fmla="*/ 3034541 w 3424028"/>
                <a:gd name="connsiteY1" fmla="*/ 0 h 2708443"/>
                <a:gd name="connsiteX2" fmla="*/ 3424028 w 3424028"/>
                <a:gd name="connsiteY2" fmla="*/ 2708443 h 2708443"/>
                <a:gd name="connsiteX3" fmla="*/ 419764 w 3424028"/>
                <a:gd name="connsiteY3" fmla="*/ 2558480 h 2708443"/>
                <a:gd name="connsiteX4" fmla="*/ 0 w 3424028"/>
                <a:gd name="connsiteY4" fmla="*/ 145388 h 270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4028" h="2708443">
                  <a:moveTo>
                    <a:pt x="0" y="145388"/>
                  </a:moveTo>
                  <a:lnTo>
                    <a:pt x="3034541" y="0"/>
                  </a:lnTo>
                  <a:lnTo>
                    <a:pt x="3424028" y="2708443"/>
                  </a:lnTo>
                  <a:lnTo>
                    <a:pt x="419764" y="2558480"/>
                  </a:lnTo>
                  <a:lnTo>
                    <a:pt x="0" y="145388"/>
                  </a:ln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 dirty="0"/>
            </a:p>
          </p:txBody>
        </p:sp>
        <p:sp>
          <p:nvSpPr>
            <p:cNvPr id="24" name="Forma livre 8">
              <a:extLst>
                <a:ext uri="{FF2B5EF4-FFF2-40B4-BE49-F238E27FC236}">
                  <a16:creationId xmlns:a16="http://schemas.microsoft.com/office/drawing/2014/main" id="{44B66023-BD9C-429A-D5D7-D1CED0DB8BA9}"/>
                </a:ext>
              </a:extLst>
            </p:cNvPr>
            <p:cNvSpPr/>
            <p:nvPr/>
          </p:nvSpPr>
          <p:spPr>
            <a:xfrm rot="5210250">
              <a:off x="6520588" y="4856177"/>
              <a:ext cx="2875401" cy="306374"/>
            </a:xfrm>
            <a:custGeom>
              <a:avLst/>
              <a:gdLst>
                <a:gd name="connsiteX0" fmla="*/ 0 w 3413778"/>
                <a:gd name="connsiteY0" fmla="*/ 0 h 2491779"/>
                <a:gd name="connsiteX1" fmla="*/ 3413778 w 3413778"/>
                <a:gd name="connsiteY1" fmla="*/ 0 h 2491779"/>
                <a:gd name="connsiteX2" fmla="*/ 3413778 w 3413778"/>
                <a:gd name="connsiteY2" fmla="*/ 2491779 h 2491779"/>
                <a:gd name="connsiteX3" fmla="*/ 0 w 3413778"/>
                <a:gd name="connsiteY3" fmla="*/ 2491779 h 2491779"/>
                <a:gd name="connsiteX4" fmla="*/ 0 w 3413778"/>
                <a:gd name="connsiteY4" fmla="*/ 0 h 2491779"/>
                <a:gd name="connsiteX0" fmla="*/ 0 w 3413778"/>
                <a:gd name="connsiteY0" fmla="*/ 226912 h 2718691"/>
                <a:gd name="connsiteX1" fmla="*/ 3095565 w 3413778"/>
                <a:gd name="connsiteY1" fmla="*/ 0 h 2718691"/>
                <a:gd name="connsiteX2" fmla="*/ 3413778 w 3413778"/>
                <a:gd name="connsiteY2" fmla="*/ 2718691 h 2718691"/>
                <a:gd name="connsiteX3" fmla="*/ 0 w 3413778"/>
                <a:gd name="connsiteY3" fmla="*/ 2718691 h 2718691"/>
                <a:gd name="connsiteX4" fmla="*/ 0 w 3413778"/>
                <a:gd name="connsiteY4" fmla="*/ 226912 h 2718691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0 w 3424028"/>
                <a:gd name="connsiteY3" fmla="*/ 2718691 h 2789967"/>
                <a:gd name="connsiteX4" fmla="*/ 0 w 3424028"/>
                <a:gd name="connsiteY4" fmla="*/ 226912 h 2789967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277215 w 3424028"/>
                <a:gd name="connsiteY3" fmla="*/ 2660504 h 2789967"/>
                <a:gd name="connsiteX4" fmla="*/ 0 w 3424028"/>
                <a:gd name="connsiteY4" fmla="*/ 226912 h 2789967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277215 w 3424028"/>
                <a:gd name="connsiteY3" fmla="*/ 2589229 h 2718692"/>
                <a:gd name="connsiteX4" fmla="*/ 0 w 3424028"/>
                <a:gd name="connsiteY4" fmla="*/ 155637 h 2718692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419764 w 3424028"/>
                <a:gd name="connsiteY3" fmla="*/ 2568729 h 2718692"/>
                <a:gd name="connsiteX4" fmla="*/ 0 w 3424028"/>
                <a:gd name="connsiteY4" fmla="*/ 155637 h 2718692"/>
                <a:gd name="connsiteX0" fmla="*/ 0 w 3424028"/>
                <a:gd name="connsiteY0" fmla="*/ 145388 h 2708443"/>
                <a:gd name="connsiteX1" fmla="*/ 3034541 w 3424028"/>
                <a:gd name="connsiteY1" fmla="*/ 0 h 2708443"/>
                <a:gd name="connsiteX2" fmla="*/ 3424028 w 3424028"/>
                <a:gd name="connsiteY2" fmla="*/ 2708443 h 2708443"/>
                <a:gd name="connsiteX3" fmla="*/ 419764 w 3424028"/>
                <a:gd name="connsiteY3" fmla="*/ 2558480 h 2708443"/>
                <a:gd name="connsiteX4" fmla="*/ 0 w 3424028"/>
                <a:gd name="connsiteY4" fmla="*/ 145388 h 2708443"/>
                <a:gd name="connsiteX0" fmla="*/ 0 w 3424028"/>
                <a:gd name="connsiteY0" fmla="*/ 145388 h 2708443"/>
                <a:gd name="connsiteX1" fmla="*/ 3034541 w 3424028"/>
                <a:gd name="connsiteY1" fmla="*/ 0 h 2708443"/>
                <a:gd name="connsiteX2" fmla="*/ 3424028 w 3424028"/>
                <a:gd name="connsiteY2" fmla="*/ 2708443 h 2708443"/>
                <a:gd name="connsiteX3" fmla="*/ 301331 w 3424028"/>
                <a:gd name="connsiteY3" fmla="*/ 2117766 h 2708443"/>
                <a:gd name="connsiteX4" fmla="*/ 0 w 3424028"/>
                <a:gd name="connsiteY4" fmla="*/ 145388 h 2708443"/>
                <a:gd name="connsiteX0" fmla="*/ 0 w 3457268"/>
                <a:gd name="connsiteY0" fmla="*/ 145388 h 2991817"/>
                <a:gd name="connsiteX1" fmla="*/ 3034541 w 3457268"/>
                <a:gd name="connsiteY1" fmla="*/ 0 h 2991817"/>
                <a:gd name="connsiteX2" fmla="*/ 3457269 w 3457268"/>
                <a:gd name="connsiteY2" fmla="*/ 2991819 h 2991817"/>
                <a:gd name="connsiteX3" fmla="*/ 301331 w 3457268"/>
                <a:gd name="connsiteY3" fmla="*/ 2117766 h 2991817"/>
                <a:gd name="connsiteX4" fmla="*/ 0 w 3457268"/>
                <a:gd name="connsiteY4" fmla="*/ 145388 h 2991817"/>
                <a:gd name="connsiteX0" fmla="*/ 0 w 3457269"/>
                <a:gd name="connsiteY0" fmla="*/ -3 h 2846426"/>
                <a:gd name="connsiteX1" fmla="*/ 3232388 w 3457269"/>
                <a:gd name="connsiteY1" fmla="*/ 1156693 h 2846426"/>
                <a:gd name="connsiteX2" fmla="*/ 3457269 w 3457269"/>
                <a:gd name="connsiteY2" fmla="*/ 2846428 h 2846426"/>
                <a:gd name="connsiteX3" fmla="*/ 301331 w 3457269"/>
                <a:gd name="connsiteY3" fmla="*/ 1972375 h 2846426"/>
                <a:gd name="connsiteX4" fmla="*/ 0 w 3457269"/>
                <a:gd name="connsiteY4" fmla="*/ -3 h 2846426"/>
                <a:gd name="connsiteX0" fmla="*/ 0 w 3308837"/>
                <a:gd name="connsiteY0" fmla="*/ -2 h 1730121"/>
                <a:gd name="connsiteX1" fmla="*/ 3083956 w 3308837"/>
                <a:gd name="connsiteY1" fmla="*/ 40388 h 1730121"/>
                <a:gd name="connsiteX2" fmla="*/ 3308837 w 3308837"/>
                <a:gd name="connsiteY2" fmla="*/ 1730123 h 1730121"/>
                <a:gd name="connsiteX3" fmla="*/ 152899 w 3308837"/>
                <a:gd name="connsiteY3" fmla="*/ 856070 h 1730121"/>
                <a:gd name="connsiteX4" fmla="*/ 0 w 3308837"/>
                <a:gd name="connsiteY4" fmla="*/ -2 h 1730121"/>
                <a:gd name="connsiteX0" fmla="*/ 0 w 3308837"/>
                <a:gd name="connsiteY0" fmla="*/ -2 h 1730121"/>
                <a:gd name="connsiteX1" fmla="*/ 3155936 w 3308837"/>
                <a:gd name="connsiteY1" fmla="*/ 874048 h 1730121"/>
                <a:gd name="connsiteX2" fmla="*/ 3308837 w 3308837"/>
                <a:gd name="connsiteY2" fmla="*/ 1730123 h 1730121"/>
                <a:gd name="connsiteX3" fmla="*/ 152899 w 3308837"/>
                <a:gd name="connsiteY3" fmla="*/ 856070 h 1730121"/>
                <a:gd name="connsiteX4" fmla="*/ 0 w 3308837"/>
                <a:gd name="connsiteY4" fmla="*/ -2 h 173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8837" h="1730121">
                  <a:moveTo>
                    <a:pt x="0" y="-2"/>
                  </a:moveTo>
                  <a:lnTo>
                    <a:pt x="3155936" y="874048"/>
                  </a:lnTo>
                  <a:lnTo>
                    <a:pt x="3308837" y="1730123"/>
                  </a:lnTo>
                  <a:lnTo>
                    <a:pt x="152899" y="856070"/>
                  </a:lnTo>
                  <a:lnTo>
                    <a:pt x="0" y="-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5" name="Forma livre 9">
              <a:extLst>
                <a:ext uri="{FF2B5EF4-FFF2-40B4-BE49-F238E27FC236}">
                  <a16:creationId xmlns:a16="http://schemas.microsoft.com/office/drawing/2014/main" id="{0D085201-F211-8ADC-5CB2-B5DD3A4131D2}"/>
                </a:ext>
              </a:extLst>
            </p:cNvPr>
            <p:cNvSpPr/>
            <p:nvPr/>
          </p:nvSpPr>
          <p:spPr>
            <a:xfrm rot="475894" flipH="1">
              <a:off x="4867091" y="3337949"/>
              <a:ext cx="3157608" cy="309849"/>
            </a:xfrm>
            <a:custGeom>
              <a:avLst/>
              <a:gdLst>
                <a:gd name="connsiteX0" fmla="*/ 0 w 3413778"/>
                <a:gd name="connsiteY0" fmla="*/ 0 h 2491779"/>
                <a:gd name="connsiteX1" fmla="*/ 3413778 w 3413778"/>
                <a:gd name="connsiteY1" fmla="*/ 0 h 2491779"/>
                <a:gd name="connsiteX2" fmla="*/ 3413778 w 3413778"/>
                <a:gd name="connsiteY2" fmla="*/ 2491779 h 2491779"/>
                <a:gd name="connsiteX3" fmla="*/ 0 w 3413778"/>
                <a:gd name="connsiteY3" fmla="*/ 2491779 h 2491779"/>
                <a:gd name="connsiteX4" fmla="*/ 0 w 3413778"/>
                <a:gd name="connsiteY4" fmla="*/ 0 h 2491779"/>
                <a:gd name="connsiteX0" fmla="*/ 0 w 3413778"/>
                <a:gd name="connsiteY0" fmla="*/ 226912 h 2718691"/>
                <a:gd name="connsiteX1" fmla="*/ 3095565 w 3413778"/>
                <a:gd name="connsiteY1" fmla="*/ 0 h 2718691"/>
                <a:gd name="connsiteX2" fmla="*/ 3413778 w 3413778"/>
                <a:gd name="connsiteY2" fmla="*/ 2718691 h 2718691"/>
                <a:gd name="connsiteX3" fmla="*/ 0 w 3413778"/>
                <a:gd name="connsiteY3" fmla="*/ 2718691 h 2718691"/>
                <a:gd name="connsiteX4" fmla="*/ 0 w 3413778"/>
                <a:gd name="connsiteY4" fmla="*/ 226912 h 2718691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0 w 3424028"/>
                <a:gd name="connsiteY3" fmla="*/ 2718691 h 2789967"/>
                <a:gd name="connsiteX4" fmla="*/ 0 w 3424028"/>
                <a:gd name="connsiteY4" fmla="*/ 226912 h 2789967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277215 w 3424028"/>
                <a:gd name="connsiteY3" fmla="*/ 2660504 h 2789967"/>
                <a:gd name="connsiteX4" fmla="*/ 0 w 3424028"/>
                <a:gd name="connsiteY4" fmla="*/ 226912 h 2789967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277215 w 3424028"/>
                <a:gd name="connsiteY3" fmla="*/ 2589229 h 2718692"/>
                <a:gd name="connsiteX4" fmla="*/ 0 w 3424028"/>
                <a:gd name="connsiteY4" fmla="*/ 155637 h 2718692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419764 w 3424028"/>
                <a:gd name="connsiteY3" fmla="*/ 2568729 h 2718692"/>
                <a:gd name="connsiteX4" fmla="*/ 0 w 3424028"/>
                <a:gd name="connsiteY4" fmla="*/ 155637 h 2718692"/>
                <a:gd name="connsiteX0" fmla="*/ 0 w 3424028"/>
                <a:gd name="connsiteY0" fmla="*/ 145388 h 2708443"/>
                <a:gd name="connsiteX1" fmla="*/ 3034541 w 3424028"/>
                <a:gd name="connsiteY1" fmla="*/ 0 h 2708443"/>
                <a:gd name="connsiteX2" fmla="*/ 3424028 w 3424028"/>
                <a:gd name="connsiteY2" fmla="*/ 2708443 h 2708443"/>
                <a:gd name="connsiteX3" fmla="*/ 419764 w 3424028"/>
                <a:gd name="connsiteY3" fmla="*/ 2558480 h 2708443"/>
                <a:gd name="connsiteX4" fmla="*/ 0 w 3424028"/>
                <a:gd name="connsiteY4" fmla="*/ 145388 h 2708443"/>
                <a:gd name="connsiteX0" fmla="*/ 0 w 3424028"/>
                <a:gd name="connsiteY0" fmla="*/ 145388 h 2708443"/>
                <a:gd name="connsiteX1" fmla="*/ 3034541 w 3424028"/>
                <a:gd name="connsiteY1" fmla="*/ 0 h 2708443"/>
                <a:gd name="connsiteX2" fmla="*/ 3424028 w 3424028"/>
                <a:gd name="connsiteY2" fmla="*/ 2708443 h 2708443"/>
                <a:gd name="connsiteX3" fmla="*/ 301331 w 3424028"/>
                <a:gd name="connsiteY3" fmla="*/ 2117766 h 2708443"/>
                <a:gd name="connsiteX4" fmla="*/ 0 w 3424028"/>
                <a:gd name="connsiteY4" fmla="*/ 145388 h 2708443"/>
                <a:gd name="connsiteX0" fmla="*/ 0 w 3457268"/>
                <a:gd name="connsiteY0" fmla="*/ 145388 h 2991817"/>
                <a:gd name="connsiteX1" fmla="*/ 3034541 w 3457268"/>
                <a:gd name="connsiteY1" fmla="*/ 0 h 2991817"/>
                <a:gd name="connsiteX2" fmla="*/ 3457269 w 3457268"/>
                <a:gd name="connsiteY2" fmla="*/ 2991819 h 2991817"/>
                <a:gd name="connsiteX3" fmla="*/ 301331 w 3457268"/>
                <a:gd name="connsiteY3" fmla="*/ 2117766 h 2991817"/>
                <a:gd name="connsiteX4" fmla="*/ 0 w 3457268"/>
                <a:gd name="connsiteY4" fmla="*/ 145388 h 2991817"/>
                <a:gd name="connsiteX0" fmla="*/ 0 w 3457269"/>
                <a:gd name="connsiteY0" fmla="*/ -3 h 2846426"/>
                <a:gd name="connsiteX1" fmla="*/ 3232388 w 3457269"/>
                <a:gd name="connsiteY1" fmla="*/ 1156693 h 2846426"/>
                <a:gd name="connsiteX2" fmla="*/ 3457269 w 3457269"/>
                <a:gd name="connsiteY2" fmla="*/ 2846428 h 2846426"/>
                <a:gd name="connsiteX3" fmla="*/ 301331 w 3457269"/>
                <a:gd name="connsiteY3" fmla="*/ 1972375 h 2846426"/>
                <a:gd name="connsiteX4" fmla="*/ 0 w 3457269"/>
                <a:gd name="connsiteY4" fmla="*/ -3 h 2846426"/>
                <a:gd name="connsiteX0" fmla="*/ 0 w 3308837"/>
                <a:gd name="connsiteY0" fmla="*/ -2 h 1730121"/>
                <a:gd name="connsiteX1" fmla="*/ 3083956 w 3308837"/>
                <a:gd name="connsiteY1" fmla="*/ 40388 h 1730121"/>
                <a:gd name="connsiteX2" fmla="*/ 3308837 w 3308837"/>
                <a:gd name="connsiteY2" fmla="*/ 1730123 h 1730121"/>
                <a:gd name="connsiteX3" fmla="*/ 152899 w 3308837"/>
                <a:gd name="connsiteY3" fmla="*/ 856070 h 1730121"/>
                <a:gd name="connsiteX4" fmla="*/ 0 w 3308837"/>
                <a:gd name="connsiteY4" fmla="*/ -2 h 1730121"/>
                <a:gd name="connsiteX0" fmla="*/ 0 w 3308837"/>
                <a:gd name="connsiteY0" fmla="*/ -2 h 1730121"/>
                <a:gd name="connsiteX1" fmla="*/ 3155936 w 3308837"/>
                <a:gd name="connsiteY1" fmla="*/ 874048 h 1730121"/>
                <a:gd name="connsiteX2" fmla="*/ 3308837 w 3308837"/>
                <a:gd name="connsiteY2" fmla="*/ 1730123 h 1730121"/>
                <a:gd name="connsiteX3" fmla="*/ 152899 w 3308837"/>
                <a:gd name="connsiteY3" fmla="*/ 856070 h 1730121"/>
                <a:gd name="connsiteX4" fmla="*/ 0 w 3308837"/>
                <a:gd name="connsiteY4" fmla="*/ -2 h 1730121"/>
                <a:gd name="connsiteX0" fmla="*/ 0 w 3633207"/>
                <a:gd name="connsiteY0" fmla="*/ -2 h 1751238"/>
                <a:gd name="connsiteX1" fmla="*/ 3155936 w 3633207"/>
                <a:gd name="connsiteY1" fmla="*/ 874048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  <a:gd name="connsiteX0" fmla="*/ 0 w 3633207"/>
                <a:gd name="connsiteY0" fmla="*/ -2 h 1751238"/>
                <a:gd name="connsiteX1" fmla="*/ 3574016 w 3633207"/>
                <a:gd name="connsiteY1" fmla="*/ 890467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  <a:gd name="connsiteX0" fmla="*/ 0 w 3633207"/>
                <a:gd name="connsiteY0" fmla="*/ -2 h 1751238"/>
                <a:gd name="connsiteX1" fmla="*/ 3491962 w 3633207"/>
                <a:gd name="connsiteY1" fmla="*/ 834409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  <a:gd name="connsiteX0" fmla="*/ 0 w 3633207"/>
                <a:gd name="connsiteY0" fmla="*/ -2 h 1751238"/>
                <a:gd name="connsiteX1" fmla="*/ 3327853 w 3633207"/>
                <a:gd name="connsiteY1" fmla="*/ 722294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  <a:gd name="connsiteX0" fmla="*/ 0 w 3633207"/>
                <a:gd name="connsiteY0" fmla="*/ -2 h 1751238"/>
                <a:gd name="connsiteX1" fmla="*/ 3327853 w 3633207"/>
                <a:gd name="connsiteY1" fmla="*/ 722294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  <a:gd name="connsiteX0" fmla="*/ 0 w 3633207"/>
                <a:gd name="connsiteY0" fmla="*/ -2 h 1751238"/>
                <a:gd name="connsiteX1" fmla="*/ 3398475 w 3633207"/>
                <a:gd name="connsiteY1" fmla="*/ 1180708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3207" h="1751238">
                  <a:moveTo>
                    <a:pt x="0" y="-2"/>
                  </a:moveTo>
                  <a:lnTo>
                    <a:pt x="3398475" y="1180708"/>
                  </a:lnTo>
                  <a:lnTo>
                    <a:pt x="3633207" y="1751237"/>
                  </a:lnTo>
                  <a:lnTo>
                    <a:pt x="152899" y="856070"/>
                  </a:lnTo>
                  <a:lnTo>
                    <a:pt x="0" y="-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sp>
        <p:nvSpPr>
          <p:cNvPr id="8" name="Forma livre 32">
            <a:extLst>
              <a:ext uri="{FF2B5EF4-FFF2-40B4-BE49-F238E27FC236}">
                <a16:creationId xmlns:a16="http://schemas.microsoft.com/office/drawing/2014/main" id="{8A7831AB-2A74-2F6C-4494-FA588C2FBD6B}"/>
              </a:ext>
            </a:extLst>
          </p:cNvPr>
          <p:cNvSpPr/>
          <p:nvPr/>
        </p:nvSpPr>
        <p:spPr bwMode="auto">
          <a:xfrm>
            <a:off x="4188862" y="4829351"/>
            <a:ext cx="2452688" cy="38735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7 w 10000"/>
              <a:gd name="connsiteY1" fmla="*/ 7692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5833 w 9583"/>
              <a:gd name="connsiteY0" fmla="*/ 20000 h 20000"/>
              <a:gd name="connsiteX1" fmla="*/ 0 w 9583"/>
              <a:gd name="connsiteY1" fmla="*/ 7692 h 20000"/>
              <a:gd name="connsiteX2" fmla="*/ 9583 w 9583"/>
              <a:gd name="connsiteY2" fmla="*/ 0 h 20000"/>
              <a:gd name="connsiteX3" fmla="*/ 7583 w 9583"/>
              <a:gd name="connsiteY3" fmla="*/ 10000 h 20000"/>
              <a:gd name="connsiteX4" fmla="*/ 5833 w 9583"/>
              <a:gd name="connsiteY4" fmla="*/ 20000 h 20000"/>
              <a:gd name="connsiteX0" fmla="*/ 6087 w 10435"/>
              <a:gd name="connsiteY0" fmla="*/ 10000 h 10000"/>
              <a:gd name="connsiteX1" fmla="*/ 0 w 10435"/>
              <a:gd name="connsiteY1" fmla="*/ 3846 h 10000"/>
              <a:gd name="connsiteX2" fmla="*/ 10000 w 10435"/>
              <a:gd name="connsiteY2" fmla="*/ 0 h 10000"/>
              <a:gd name="connsiteX3" fmla="*/ 10435 w 10435"/>
              <a:gd name="connsiteY3" fmla="*/ 8846 h 10000"/>
              <a:gd name="connsiteX4" fmla="*/ 6087 w 10435"/>
              <a:gd name="connsiteY4" fmla="*/ 10000 h 10000"/>
              <a:gd name="connsiteX0" fmla="*/ 6087 w 10435"/>
              <a:gd name="connsiteY0" fmla="*/ 10000 h 10000"/>
              <a:gd name="connsiteX1" fmla="*/ 0 w 10435"/>
              <a:gd name="connsiteY1" fmla="*/ 3846 h 10000"/>
              <a:gd name="connsiteX2" fmla="*/ 10435 w 10435"/>
              <a:gd name="connsiteY2" fmla="*/ 0 h 10000"/>
              <a:gd name="connsiteX3" fmla="*/ 10435 w 10435"/>
              <a:gd name="connsiteY3" fmla="*/ 8846 h 10000"/>
              <a:gd name="connsiteX4" fmla="*/ 6087 w 10435"/>
              <a:gd name="connsiteY4" fmla="*/ 10000 h 10000"/>
              <a:gd name="connsiteX0" fmla="*/ 6087 w 10870"/>
              <a:gd name="connsiteY0" fmla="*/ 10000 h 10000"/>
              <a:gd name="connsiteX1" fmla="*/ 0 w 10870"/>
              <a:gd name="connsiteY1" fmla="*/ 3846 h 10000"/>
              <a:gd name="connsiteX2" fmla="*/ 10435 w 10870"/>
              <a:gd name="connsiteY2" fmla="*/ 0 h 10000"/>
              <a:gd name="connsiteX3" fmla="*/ 10870 w 10870"/>
              <a:gd name="connsiteY3" fmla="*/ 8846 h 10000"/>
              <a:gd name="connsiteX4" fmla="*/ 6087 w 10870"/>
              <a:gd name="connsiteY4" fmla="*/ 10000 h 10000"/>
              <a:gd name="connsiteX0" fmla="*/ 6087 w 17827"/>
              <a:gd name="connsiteY0" fmla="*/ 10000 h 10000"/>
              <a:gd name="connsiteX1" fmla="*/ 0 w 17827"/>
              <a:gd name="connsiteY1" fmla="*/ 3846 h 10000"/>
              <a:gd name="connsiteX2" fmla="*/ 10435 w 17827"/>
              <a:gd name="connsiteY2" fmla="*/ 0 h 10000"/>
              <a:gd name="connsiteX3" fmla="*/ 17827 w 17827"/>
              <a:gd name="connsiteY3" fmla="*/ 5531 h 10000"/>
              <a:gd name="connsiteX4" fmla="*/ 6087 w 17827"/>
              <a:gd name="connsiteY4" fmla="*/ 10000 h 10000"/>
              <a:gd name="connsiteX0" fmla="*/ 6087 w 17827"/>
              <a:gd name="connsiteY0" fmla="*/ 6154 h 6154"/>
              <a:gd name="connsiteX1" fmla="*/ 0 w 17827"/>
              <a:gd name="connsiteY1" fmla="*/ 0 h 6154"/>
              <a:gd name="connsiteX2" fmla="*/ 5218 w 17827"/>
              <a:gd name="connsiteY2" fmla="*/ 146 h 6154"/>
              <a:gd name="connsiteX3" fmla="*/ 17827 w 17827"/>
              <a:gd name="connsiteY3" fmla="*/ 1685 h 6154"/>
              <a:gd name="connsiteX4" fmla="*/ 6087 w 17827"/>
              <a:gd name="connsiteY4" fmla="*/ 6154 h 6154"/>
              <a:gd name="connsiteX0" fmla="*/ 2438 w 9024"/>
              <a:gd name="connsiteY0" fmla="*/ 9763 h 9763"/>
              <a:gd name="connsiteX1" fmla="*/ 0 w 9024"/>
              <a:gd name="connsiteY1" fmla="*/ 1251 h 9763"/>
              <a:gd name="connsiteX2" fmla="*/ 1951 w 9024"/>
              <a:gd name="connsiteY2" fmla="*/ 0 h 9763"/>
              <a:gd name="connsiteX3" fmla="*/ 9024 w 9024"/>
              <a:gd name="connsiteY3" fmla="*/ 2501 h 9763"/>
              <a:gd name="connsiteX4" fmla="*/ 2438 w 9024"/>
              <a:gd name="connsiteY4" fmla="*/ 9763 h 9763"/>
              <a:gd name="connsiteX0" fmla="*/ 2702 w 10000"/>
              <a:gd name="connsiteY0" fmla="*/ 11279 h 11279"/>
              <a:gd name="connsiteX1" fmla="*/ 0 w 10000"/>
              <a:gd name="connsiteY1" fmla="*/ 2560 h 11279"/>
              <a:gd name="connsiteX2" fmla="*/ 2162 w 10000"/>
              <a:gd name="connsiteY2" fmla="*/ 0 h 11279"/>
              <a:gd name="connsiteX3" fmla="*/ 10000 w 10000"/>
              <a:gd name="connsiteY3" fmla="*/ 3841 h 11279"/>
              <a:gd name="connsiteX4" fmla="*/ 2702 w 10000"/>
              <a:gd name="connsiteY4" fmla="*/ 11279 h 11279"/>
              <a:gd name="connsiteX0" fmla="*/ 2432 w 10000"/>
              <a:gd name="connsiteY0" fmla="*/ 2560 h 3841"/>
              <a:gd name="connsiteX1" fmla="*/ 0 w 10000"/>
              <a:gd name="connsiteY1" fmla="*/ 2560 h 3841"/>
              <a:gd name="connsiteX2" fmla="*/ 2162 w 10000"/>
              <a:gd name="connsiteY2" fmla="*/ 0 h 3841"/>
              <a:gd name="connsiteX3" fmla="*/ 10000 w 10000"/>
              <a:gd name="connsiteY3" fmla="*/ 3841 h 3841"/>
              <a:gd name="connsiteX4" fmla="*/ 2432 w 10000"/>
              <a:gd name="connsiteY4" fmla="*/ 2560 h 3841"/>
              <a:gd name="connsiteX0" fmla="*/ 2703 w 10271"/>
              <a:gd name="connsiteY0" fmla="*/ 6665 h 10000"/>
              <a:gd name="connsiteX1" fmla="*/ 0 w 10271"/>
              <a:gd name="connsiteY1" fmla="*/ 4999 h 10000"/>
              <a:gd name="connsiteX2" fmla="*/ 2433 w 10271"/>
              <a:gd name="connsiteY2" fmla="*/ 0 h 10000"/>
              <a:gd name="connsiteX3" fmla="*/ 10271 w 10271"/>
              <a:gd name="connsiteY3" fmla="*/ 10000 h 10000"/>
              <a:gd name="connsiteX4" fmla="*/ 2703 w 10271"/>
              <a:gd name="connsiteY4" fmla="*/ 666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71" h="10000">
                <a:moveTo>
                  <a:pt x="2703" y="6665"/>
                </a:moveTo>
                <a:lnTo>
                  <a:pt x="0" y="4999"/>
                </a:lnTo>
                <a:lnTo>
                  <a:pt x="2433" y="0"/>
                </a:lnTo>
                <a:lnTo>
                  <a:pt x="10271" y="10000"/>
                </a:lnTo>
                <a:lnTo>
                  <a:pt x="2703" y="66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9" name="Forma livre 30">
            <a:extLst>
              <a:ext uri="{FF2B5EF4-FFF2-40B4-BE49-F238E27FC236}">
                <a16:creationId xmlns:a16="http://schemas.microsoft.com/office/drawing/2014/main" id="{11484BB2-DE8F-0EDA-8FED-AF2287EC6986}"/>
              </a:ext>
            </a:extLst>
          </p:cNvPr>
          <p:cNvSpPr/>
          <p:nvPr/>
        </p:nvSpPr>
        <p:spPr bwMode="auto">
          <a:xfrm>
            <a:off x="3220487" y="3343451"/>
            <a:ext cx="1614488" cy="16795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17 w 10000"/>
              <a:gd name="connsiteY1" fmla="*/ 7692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5833 w 9583"/>
              <a:gd name="connsiteY0" fmla="*/ 20000 h 20000"/>
              <a:gd name="connsiteX1" fmla="*/ 0 w 9583"/>
              <a:gd name="connsiteY1" fmla="*/ 7692 h 20000"/>
              <a:gd name="connsiteX2" fmla="*/ 9583 w 9583"/>
              <a:gd name="connsiteY2" fmla="*/ 0 h 20000"/>
              <a:gd name="connsiteX3" fmla="*/ 7583 w 9583"/>
              <a:gd name="connsiteY3" fmla="*/ 10000 h 20000"/>
              <a:gd name="connsiteX4" fmla="*/ 5833 w 9583"/>
              <a:gd name="connsiteY4" fmla="*/ 20000 h 20000"/>
              <a:gd name="connsiteX0" fmla="*/ 6087 w 10435"/>
              <a:gd name="connsiteY0" fmla="*/ 10000 h 10000"/>
              <a:gd name="connsiteX1" fmla="*/ 0 w 10435"/>
              <a:gd name="connsiteY1" fmla="*/ 3846 h 10000"/>
              <a:gd name="connsiteX2" fmla="*/ 10000 w 10435"/>
              <a:gd name="connsiteY2" fmla="*/ 0 h 10000"/>
              <a:gd name="connsiteX3" fmla="*/ 10435 w 10435"/>
              <a:gd name="connsiteY3" fmla="*/ 8846 h 10000"/>
              <a:gd name="connsiteX4" fmla="*/ 6087 w 10435"/>
              <a:gd name="connsiteY4" fmla="*/ 10000 h 10000"/>
              <a:gd name="connsiteX0" fmla="*/ 6087 w 10435"/>
              <a:gd name="connsiteY0" fmla="*/ 10000 h 10000"/>
              <a:gd name="connsiteX1" fmla="*/ 0 w 10435"/>
              <a:gd name="connsiteY1" fmla="*/ 3846 h 10000"/>
              <a:gd name="connsiteX2" fmla="*/ 10435 w 10435"/>
              <a:gd name="connsiteY2" fmla="*/ 0 h 10000"/>
              <a:gd name="connsiteX3" fmla="*/ 10435 w 10435"/>
              <a:gd name="connsiteY3" fmla="*/ 8846 h 10000"/>
              <a:gd name="connsiteX4" fmla="*/ 6087 w 10435"/>
              <a:gd name="connsiteY4" fmla="*/ 10000 h 10000"/>
              <a:gd name="connsiteX0" fmla="*/ 6087 w 10870"/>
              <a:gd name="connsiteY0" fmla="*/ 10000 h 10000"/>
              <a:gd name="connsiteX1" fmla="*/ 0 w 10870"/>
              <a:gd name="connsiteY1" fmla="*/ 3846 h 10000"/>
              <a:gd name="connsiteX2" fmla="*/ 10435 w 10870"/>
              <a:gd name="connsiteY2" fmla="*/ 0 h 10000"/>
              <a:gd name="connsiteX3" fmla="*/ 10870 w 10870"/>
              <a:gd name="connsiteY3" fmla="*/ 8846 h 10000"/>
              <a:gd name="connsiteX4" fmla="*/ 6087 w 1087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0" h="10000">
                <a:moveTo>
                  <a:pt x="6087" y="10000"/>
                </a:moveTo>
                <a:lnTo>
                  <a:pt x="0" y="3846"/>
                </a:lnTo>
                <a:lnTo>
                  <a:pt x="10435" y="0"/>
                </a:lnTo>
                <a:lnTo>
                  <a:pt x="10870" y="8846"/>
                </a:lnTo>
                <a:lnTo>
                  <a:pt x="6087" y="10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E85ACEC-603C-3B47-C06D-3C3AF3C3D69B}"/>
              </a:ext>
            </a:extLst>
          </p:cNvPr>
          <p:cNvCxnSpPr>
            <a:endCxn id="14" idx="3"/>
          </p:cNvCxnSpPr>
          <p:nvPr/>
        </p:nvCxnSpPr>
        <p:spPr bwMode="auto">
          <a:xfrm>
            <a:off x="1220237" y="4829351"/>
            <a:ext cx="3586163" cy="1587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o 14">
            <a:extLst>
              <a:ext uri="{FF2B5EF4-FFF2-40B4-BE49-F238E27FC236}">
                <a16:creationId xmlns:a16="http://schemas.microsoft.com/office/drawing/2014/main" id="{5FAF374E-2839-7B8D-4208-69AB1F4AE7BF}"/>
              </a:ext>
            </a:extLst>
          </p:cNvPr>
          <p:cNvGrpSpPr>
            <a:grpSpLocks/>
          </p:cNvGrpSpPr>
          <p:nvPr/>
        </p:nvGrpSpPr>
        <p:grpSpPr bwMode="auto">
          <a:xfrm>
            <a:off x="3091584" y="3989255"/>
            <a:ext cx="1161877" cy="1034899"/>
            <a:chOff x="1722993" y="3490349"/>
            <a:chExt cx="3440942" cy="3109116"/>
          </a:xfrm>
        </p:grpSpPr>
        <p:sp>
          <p:nvSpPr>
            <p:cNvPr id="20" name="Forma livre 11">
              <a:extLst>
                <a:ext uri="{FF2B5EF4-FFF2-40B4-BE49-F238E27FC236}">
                  <a16:creationId xmlns:a16="http://schemas.microsoft.com/office/drawing/2014/main" id="{D5E3A6EA-9417-382F-2306-A4F1E32FB377}"/>
                </a:ext>
              </a:extLst>
            </p:cNvPr>
            <p:cNvSpPr/>
            <p:nvPr/>
          </p:nvSpPr>
          <p:spPr>
            <a:xfrm rot="490999">
              <a:off x="1723929" y="3667739"/>
              <a:ext cx="3422649" cy="2708950"/>
            </a:xfrm>
            <a:custGeom>
              <a:avLst/>
              <a:gdLst>
                <a:gd name="connsiteX0" fmla="*/ 0 w 3413778"/>
                <a:gd name="connsiteY0" fmla="*/ 0 h 2491779"/>
                <a:gd name="connsiteX1" fmla="*/ 3413778 w 3413778"/>
                <a:gd name="connsiteY1" fmla="*/ 0 h 2491779"/>
                <a:gd name="connsiteX2" fmla="*/ 3413778 w 3413778"/>
                <a:gd name="connsiteY2" fmla="*/ 2491779 h 2491779"/>
                <a:gd name="connsiteX3" fmla="*/ 0 w 3413778"/>
                <a:gd name="connsiteY3" fmla="*/ 2491779 h 2491779"/>
                <a:gd name="connsiteX4" fmla="*/ 0 w 3413778"/>
                <a:gd name="connsiteY4" fmla="*/ 0 h 2491779"/>
                <a:gd name="connsiteX0" fmla="*/ 0 w 3413778"/>
                <a:gd name="connsiteY0" fmla="*/ 226912 h 2718691"/>
                <a:gd name="connsiteX1" fmla="*/ 3095565 w 3413778"/>
                <a:gd name="connsiteY1" fmla="*/ 0 h 2718691"/>
                <a:gd name="connsiteX2" fmla="*/ 3413778 w 3413778"/>
                <a:gd name="connsiteY2" fmla="*/ 2718691 h 2718691"/>
                <a:gd name="connsiteX3" fmla="*/ 0 w 3413778"/>
                <a:gd name="connsiteY3" fmla="*/ 2718691 h 2718691"/>
                <a:gd name="connsiteX4" fmla="*/ 0 w 3413778"/>
                <a:gd name="connsiteY4" fmla="*/ 226912 h 2718691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0 w 3424028"/>
                <a:gd name="connsiteY3" fmla="*/ 2718691 h 2789967"/>
                <a:gd name="connsiteX4" fmla="*/ 0 w 3424028"/>
                <a:gd name="connsiteY4" fmla="*/ 226912 h 2789967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277215 w 3424028"/>
                <a:gd name="connsiteY3" fmla="*/ 2660504 h 2789967"/>
                <a:gd name="connsiteX4" fmla="*/ 0 w 3424028"/>
                <a:gd name="connsiteY4" fmla="*/ 226912 h 2789967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277215 w 3424028"/>
                <a:gd name="connsiteY3" fmla="*/ 2589229 h 2718692"/>
                <a:gd name="connsiteX4" fmla="*/ 0 w 3424028"/>
                <a:gd name="connsiteY4" fmla="*/ 155637 h 2718692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419764 w 3424028"/>
                <a:gd name="connsiteY3" fmla="*/ 2568729 h 2718692"/>
                <a:gd name="connsiteX4" fmla="*/ 0 w 3424028"/>
                <a:gd name="connsiteY4" fmla="*/ 155637 h 2718692"/>
                <a:gd name="connsiteX0" fmla="*/ 0 w 3424028"/>
                <a:gd name="connsiteY0" fmla="*/ 145388 h 2708443"/>
                <a:gd name="connsiteX1" fmla="*/ 3034541 w 3424028"/>
                <a:gd name="connsiteY1" fmla="*/ 0 h 2708443"/>
                <a:gd name="connsiteX2" fmla="*/ 3424028 w 3424028"/>
                <a:gd name="connsiteY2" fmla="*/ 2708443 h 2708443"/>
                <a:gd name="connsiteX3" fmla="*/ 419764 w 3424028"/>
                <a:gd name="connsiteY3" fmla="*/ 2558480 h 2708443"/>
                <a:gd name="connsiteX4" fmla="*/ 0 w 3424028"/>
                <a:gd name="connsiteY4" fmla="*/ 145388 h 270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4028" h="2708443">
                  <a:moveTo>
                    <a:pt x="0" y="145388"/>
                  </a:moveTo>
                  <a:lnTo>
                    <a:pt x="3034541" y="0"/>
                  </a:lnTo>
                  <a:lnTo>
                    <a:pt x="3424028" y="2708443"/>
                  </a:lnTo>
                  <a:lnTo>
                    <a:pt x="419764" y="2558480"/>
                  </a:lnTo>
                  <a:lnTo>
                    <a:pt x="0" y="145388"/>
                  </a:ln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1" name="Forma livre 12">
              <a:extLst>
                <a:ext uri="{FF2B5EF4-FFF2-40B4-BE49-F238E27FC236}">
                  <a16:creationId xmlns:a16="http://schemas.microsoft.com/office/drawing/2014/main" id="{A0317389-520B-8C2F-F49D-09C654D306CD}"/>
                </a:ext>
              </a:extLst>
            </p:cNvPr>
            <p:cNvSpPr/>
            <p:nvPr/>
          </p:nvSpPr>
          <p:spPr>
            <a:xfrm rot="5210250">
              <a:off x="3574649" y="5010110"/>
              <a:ext cx="2875873" cy="305595"/>
            </a:xfrm>
            <a:custGeom>
              <a:avLst/>
              <a:gdLst>
                <a:gd name="connsiteX0" fmla="*/ 0 w 3413778"/>
                <a:gd name="connsiteY0" fmla="*/ 0 h 2491779"/>
                <a:gd name="connsiteX1" fmla="*/ 3413778 w 3413778"/>
                <a:gd name="connsiteY1" fmla="*/ 0 h 2491779"/>
                <a:gd name="connsiteX2" fmla="*/ 3413778 w 3413778"/>
                <a:gd name="connsiteY2" fmla="*/ 2491779 h 2491779"/>
                <a:gd name="connsiteX3" fmla="*/ 0 w 3413778"/>
                <a:gd name="connsiteY3" fmla="*/ 2491779 h 2491779"/>
                <a:gd name="connsiteX4" fmla="*/ 0 w 3413778"/>
                <a:gd name="connsiteY4" fmla="*/ 0 h 2491779"/>
                <a:gd name="connsiteX0" fmla="*/ 0 w 3413778"/>
                <a:gd name="connsiteY0" fmla="*/ 226912 h 2718691"/>
                <a:gd name="connsiteX1" fmla="*/ 3095565 w 3413778"/>
                <a:gd name="connsiteY1" fmla="*/ 0 h 2718691"/>
                <a:gd name="connsiteX2" fmla="*/ 3413778 w 3413778"/>
                <a:gd name="connsiteY2" fmla="*/ 2718691 h 2718691"/>
                <a:gd name="connsiteX3" fmla="*/ 0 w 3413778"/>
                <a:gd name="connsiteY3" fmla="*/ 2718691 h 2718691"/>
                <a:gd name="connsiteX4" fmla="*/ 0 w 3413778"/>
                <a:gd name="connsiteY4" fmla="*/ 226912 h 2718691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0 w 3424028"/>
                <a:gd name="connsiteY3" fmla="*/ 2718691 h 2789967"/>
                <a:gd name="connsiteX4" fmla="*/ 0 w 3424028"/>
                <a:gd name="connsiteY4" fmla="*/ 226912 h 2789967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277215 w 3424028"/>
                <a:gd name="connsiteY3" fmla="*/ 2660504 h 2789967"/>
                <a:gd name="connsiteX4" fmla="*/ 0 w 3424028"/>
                <a:gd name="connsiteY4" fmla="*/ 226912 h 2789967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277215 w 3424028"/>
                <a:gd name="connsiteY3" fmla="*/ 2589229 h 2718692"/>
                <a:gd name="connsiteX4" fmla="*/ 0 w 3424028"/>
                <a:gd name="connsiteY4" fmla="*/ 155637 h 2718692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419764 w 3424028"/>
                <a:gd name="connsiteY3" fmla="*/ 2568729 h 2718692"/>
                <a:gd name="connsiteX4" fmla="*/ 0 w 3424028"/>
                <a:gd name="connsiteY4" fmla="*/ 155637 h 2718692"/>
                <a:gd name="connsiteX0" fmla="*/ 0 w 3424028"/>
                <a:gd name="connsiteY0" fmla="*/ 145388 h 2708443"/>
                <a:gd name="connsiteX1" fmla="*/ 3034541 w 3424028"/>
                <a:gd name="connsiteY1" fmla="*/ 0 h 2708443"/>
                <a:gd name="connsiteX2" fmla="*/ 3424028 w 3424028"/>
                <a:gd name="connsiteY2" fmla="*/ 2708443 h 2708443"/>
                <a:gd name="connsiteX3" fmla="*/ 419764 w 3424028"/>
                <a:gd name="connsiteY3" fmla="*/ 2558480 h 2708443"/>
                <a:gd name="connsiteX4" fmla="*/ 0 w 3424028"/>
                <a:gd name="connsiteY4" fmla="*/ 145388 h 2708443"/>
                <a:gd name="connsiteX0" fmla="*/ 0 w 3424028"/>
                <a:gd name="connsiteY0" fmla="*/ 145388 h 2708443"/>
                <a:gd name="connsiteX1" fmla="*/ 3034541 w 3424028"/>
                <a:gd name="connsiteY1" fmla="*/ 0 h 2708443"/>
                <a:gd name="connsiteX2" fmla="*/ 3424028 w 3424028"/>
                <a:gd name="connsiteY2" fmla="*/ 2708443 h 2708443"/>
                <a:gd name="connsiteX3" fmla="*/ 301331 w 3424028"/>
                <a:gd name="connsiteY3" fmla="*/ 2117766 h 2708443"/>
                <a:gd name="connsiteX4" fmla="*/ 0 w 3424028"/>
                <a:gd name="connsiteY4" fmla="*/ 145388 h 2708443"/>
                <a:gd name="connsiteX0" fmla="*/ 0 w 3457268"/>
                <a:gd name="connsiteY0" fmla="*/ 145388 h 2991817"/>
                <a:gd name="connsiteX1" fmla="*/ 3034541 w 3457268"/>
                <a:gd name="connsiteY1" fmla="*/ 0 h 2991817"/>
                <a:gd name="connsiteX2" fmla="*/ 3457269 w 3457268"/>
                <a:gd name="connsiteY2" fmla="*/ 2991819 h 2991817"/>
                <a:gd name="connsiteX3" fmla="*/ 301331 w 3457268"/>
                <a:gd name="connsiteY3" fmla="*/ 2117766 h 2991817"/>
                <a:gd name="connsiteX4" fmla="*/ 0 w 3457268"/>
                <a:gd name="connsiteY4" fmla="*/ 145388 h 2991817"/>
                <a:gd name="connsiteX0" fmla="*/ 0 w 3457269"/>
                <a:gd name="connsiteY0" fmla="*/ -3 h 2846426"/>
                <a:gd name="connsiteX1" fmla="*/ 3232388 w 3457269"/>
                <a:gd name="connsiteY1" fmla="*/ 1156693 h 2846426"/>
                <a:gd name="connsiteX2" fmla="*/ 3457269 w 3457269"/>
                <a:gd name="connsiteY2" fmla="*/ 2846428 h 2846426"/>
                <a:gd name="connsiteX3" fmla="*/ 301331 w 3457269"/>
                <a:gd name="connsiteY3" fmla="*/ 1972375 h 2846426"/>
                <a:gd name="connsiteX4" fmla="*/ 0 w 3457269"/>
                <a:gd name="connsiteY4" fmla="*/ -3 h 2846426"/>
                <a:gd name="connsiteX0" fmla="*/ 0 w 3308837"/>
                <a:gd name="connsiteY0" fmla="*/ -2 h 1730121"/>
                <a:gd name="connsiteX1" fmla="*/ 3083956 w 3308837"/>
                <a:gd name="connsiteY1" fmla="*/ 40388 h 1730121"/>
                <a:gd name="connsiteX2" fmla="*/ 3308837 w 3308837"/>
                <a:gd name="connsiteY2" fmla="*/ 1730123 h 1730121"/>
                <a:gd name="connsiteX3" fmla="*/ 152899 w 3308837"/>
                <a:gd name="connsiteY3" fmla="*/ 856070 h 1730121"/>
                <a:gd name="connsiteX4" fmla="*/ 0 w 3308837"/>
                <a:gd name="connsiteY4" fmla="*/ -2 h 1730121"/>
                <a:gd name="connsiteX0" fmla="*/ 0 w 3308837"/>
                <a:gd name="connsiteY0" fmla="*/ -2 h 1730121"/>
                <a:gd name="connsiteX1" fmla="*/ 3155936 w 3308837"/>
                <a:gd name="connsiteY1" fmla="*/ 874048 h 1730121"/>
                <a:gd name="connsiteX2" fmla="*/ 3308837 w 3308837"/>
                <a:gd name="connsiteY2" fmla="*/ 1730123 h 1730121"/>
                <a:gd name="connsiteX3" fmla="*/ 152899 w 3308837"/>
                <a:gd name="connsiteY3" fmla="*/ 856070 h 1730121"/>
                <a:gd name="connsiteX4" fmla="*/ 0 w 3308837"/>
                <a:gd name="connsiteY4" fmla="*/ -2 h 173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8837" h="1730121">
                  <a:moveTo>
                    <a:pt x="0" y="-2"/>
                  </a:moveTo>
                  <a:lnTo>
                    <a:pt x="3155936" y="874048"/>
                  </a:lnTo>
                  <a:lnTo>
                    <a:pt x="3308837" y="1730123"/>
                  </a:lnTo>
                  <a:lnTo>
                    <a:pt x="152899" y="856070"/>
                  </a:lnTo>
                  <a:lnTo>
                    <a:pt x="0" y="-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2" name="Forma livre 13">
              <a:extLst>
                <a:ext uri="{FF2B5EF4-FFF2-40B4-BE49-F238E27FC236}">
                  <a16:creationId xmlns:a16="http://schemas.microsoft.com/office/drawing/2014/main" id="{26C70231-2A8B-D8E7-590D-614CDD05DA49}"/>
                </a:ext>
              </a:extLst>
            </p:cNvPr>
            <p:cNvSpPr/>
            <p:nvPr/>
          </p:nvSpPr>
          <p:spPr>
            <a:xfrm rot="475894" flipH="1">
              <a:off x="1921389" y="3491274"/>
              <a:ext cx="3154665" cy="310005"/>
            </a:xfrm>
            <a:custGeom>
              <a:avLst/>
              <a:gdLst>
                <a:gd name="connsiteX0" fmla="*/ 0 w 3413778"/>
                <a:gd name="connsiteY0" fmla="*/ 0 h 2491779"/>
                <a:gd name="connsiteX1" fmla="*/ 3413778 w 3413778"/>
                <a:gd name="connsiteY1" fmla="*/ 0 h 2491779"/>
                <a:gd name="connsiteX2" fmla="*/ 3413778 w 3413778"/>
                <a:gd name="connsiteY2" fmla="*/ 2491779 h 2491779"/>
                <a:gd name="connsiteX3" fmla="*/ 0 w 3413778"/>
                <a:gd name="connsiteY3" fmla="*/ 2491779 h 2491779"/>
                <a:gd name="connsiteX4" fmla="*/ 0 w 3413778"/>
                <a:gd name="connsiteY4" fmla="*/ 0 h 2491779"/>
                <a:gd name="connsiteX0" fmla="*/ 0 w 3413778"/>
                <a:gd name="connsiteY0" fmla="*/ 226912 h 2718691"/>
                <a:gd name="connsiteX1" fmla="*/ 3095565 w 3413778"/>
                <a:gd name="connsiteY1" fmla="*/ 0 h 2718691"/>
                <a:gd name="connsiteX2" fmla="*/ 3413778 w 3413778"/>
                <a:gd name="connsiteY2" fmla="*/ 2718691 h 2718691"/>
                <a:gd name="connsiteX3" fmla="*/ 0 w 3413778"/>
                <a:gd name="connsiteY3" fmla="*/ 2718691 h 2718691"/>
                <a:gd name="connsiteX4" fmla="*/ 0 w 3413778"/>
                <a:gd name="connsiteY4" fmla="*/ 226912 h 2718691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0 w 3424028"/>
                <a:gd name="connsiteY3" fmla="*/ 2718691 h 2789967"/>
                <a:gd name="connsiteX4" fmla="*/ 0 w 3424028"/>
                <a:gd name="connsiteY4" fmla="*/ 226912 h 2789967"/>
                <a:gd name="connsiteX0" fmla="*/ 0 w 3424028"/>
                <a:gd name="connsiteY0" fmla="*/ 226912 h 2789967"/>
                <a:gd name="connsiteX1" fmla="*/ 3095565 w 3424028"/>
                <a:gd name="connsiteY1" fmla="*/ 0 h 2789967"/>
                <a:gd name="connsiteX2" fmla="*/ 3424028 w 3424028"/>
                <a:gd name="connsiteY2" fmla="*/ 2789967 h 2789967"/>
                <a:gd name="connsiteX3" fmla="*/ 277215 w 3424028"/>
                <a:gd name="connsiteY3" fmla="*/ 2660504 h 2789967"/>
                <a:gd name="connsiteX4" fmla="*/ 0 w 3424028"/>
                <a:gd name="connsiteY4" fmla="*/ 226912 h 2789967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277215 w 3424028"/>
                <a:gd name="connsiteY3" fmla="*/ 2589229 h 2718692"/>
                <a:gd name="connsiteX4" fmla="*/ 0 w 3424028"/>
                <a:gd name="connsiteY4" fmla="*/ 155637 h 2718692"/>
                <a:gd name="connsiteX0" fmla="*/ 0 w 3424028"/>
                <a:gd name="connsiteY0" fmla="*/ 155637 h 2718692"/>
                <a:gd name="connsiteX1" fmla="*/ 3105815 w 3424028"/>
                <a:gd name="connsiteY1" fmla="*/ 0 h 2718692"/>
                <a:gd name="connsiteX2" fmla="*/ 3424028 w 3424028"/>
                <a:gd name="connsiteY2" fmla="*/ 2718692 h 2718692"/>
                <a:gd name="connsiteX3" fmla="*/ 419764 w 3424028"/>
                <a:gd name="connsiteY3" fmla="*/ 2568729 h 2718692"/>
                <a:gd name="connsiteX4" fmla="*/ 0 w 3424028"/>
                <a:gd name="connsiteY4" fmla="*/ 155637 h 2718692"/>
                <a:gd name="connsiteX0" fmla="*/ 0 w 3424028"/>
                <a:gd name="connsiteY0" fmla="*/ 145388 h 2708443"/>
                <a:gd name="connsiteX1" fmla="*/ 3034541 w 3424028"/>
                <a:gd name="connsiteY1" fmla="*/ 0 h 2708443"/>
                <a:gd name="connsiteX2" fmla="*/ 3424028 w 3424028"/>
                <a:gd name="connsiteY2" fmla="*/ 2708443 h 2708443"/>
                <a:gd name="connsiteX3" fmla="*/ 419764 w 3424028"/>
                <a:gd name="connsiteY3" fmla="*/ 2558480 h 2708443"/>
                <a:gd name="connsiteX4" fmla="*/ 0 w 3424028"/>
                <a:gd name="connsiteY4" fmla="*/ 145388 h 2708443"/>
                <a:gd name="connsiteX0" fmla="*/ 0 w 3424028"/>
                <a:gd name="connsiteY0" fmla="*/ 145388 h 2708443"/>
                <a:gd name="connsiteX1" fmla="*/ 3034541 w 3424028"/>
                <a:gd name="connsiteY1" fmla="*/ 0 h 2708443"/>
                <a:gd name="connsiteX2" fmla="*/ 3424028 w 3424028"/>
                <a:gd name="connsiteY2" fmla="*/ 2708443 h 2708443"/>
                <a:gd name="connsiteX3" fmla="*/ 301331 w 3424028"/>
                <a:gd name="connsiteY3" fmla="*/ 2117766 h 2708443"/>
                <a:gd name="connsiteX4" fmla="*/ 0 w 3424028"/>
                <a:gd name="connsiteY4" fmla="*/ 145388 h 2708443"/>
                <a:gd name="connsiteX0" fmla="*/ 0 w 3457268"/>
                <a:gd name="connsiteY0" fmla="*/ 145388 h 2991817"/>
                <a:gd name="connsiteX1" fmla="*/ 3034541 w 3457268"/>
                <a:gd name="connsiteY1" fmla="*/ 0 h 2991817"/>
                <a:gd name="connsiteX2" fmla="*/ 3457269 w 3457268"/>
                <a:gd name="connsiteY2" fmla="*/ 2991819 h 2991817"/>
                <a:gd name="connsiteX3" fmla="*/ 301331 w 3457268"/>
                <a:gd name="connsiteY3" fmla="*/ 2117766 h 2991817"/>
                <a:gd name="connsiteX4" fmla="*/ 0 w 3457268"/>
                <a:gd name="connsiteY4" fmla="*/ 145388 h 2991817"/>
                <a:gd name="connsiteX0" fmla="*/ 0 w 3457269"/>
                <a:gd name="connsiteY0" fmla="*/ -3 h 2846426"/>
                <a:gd name="connsiteX1" fmla="*/ 3232388 w 3457269"/>
                <a:gd name="connsiteY1" fmla="*/ 1156693 h 2846426"/>
                <a:gd name="connsiteX2" fmla="*/ 3457269 w 3457269"/>
                <a:gd name="connsiteY2" fmla="*/ 2846428 h 2846426"/>
                <a:gd name="connsiteX3" fmla="*/ 301331 w 3457269"/>
                <a:gd name="connsiteY3" fmla="*/ 1972375 h 2846426"/>
                <a:gd name="connsiteX4" fmla="*/ 0 w 3457269"/>
                <a:gd name="connsiteY4" fmla="*/ -3 h 2846426"/>
                <a:gd name="connsiteX0" fmla="*/ 0 w 3308837"/>
                <a:gd name="connsiteY0" fmla="*/ -2 h 1730121"/>
                <a:gd name="connsiteX1" fmla="*/ 3083956 w 3308837"/>
                <a:gd name="connsiteY1" fmla="*/ 40388 h 1730121"/>
                <a:gd name="connsiteX2" fmla="*/ 3308837 w 3308837"/>
                <a:gd name="connsiteY2" fmla="*/ 1730123 h 1730121"/>
                <a:gd name="connsiteX3" fmla="*/ 152899 w 3308837"/>
                <a:gd name="connsiteY3" fmla="*/ 856070 h 1730121"/>
                <a:gd name="connsiteX4" fmla="*/ 0 w 3308837"/>
                <a:gd name="connsiteY4" fmla="*/ -2 h 1730121"/>
                <a:gd name="connsiteX0" fmla="*/ 0 w 3308837"/>
                <a:gd name="connsiteY0" fmla="*/ -2 h 1730121"/>
                <a:gd name="connsiteX1" fmla="*/ 3155936 w 3308837"/>
                <a:gd name="connsiteY1" fmla="*/ 874048 h 1730121"/>
                <a:gd name="connsiteX2" fmla="*/ 3308837 w 3308837"/>
                <a:gd name="connsiteY2" fmla="*/ 1730123 h 1730121"/>
                <a:gd name="connsiteX3" fmla="*/ 152899 w 3308837"/>
                <a:gd name="connsiteY3" fmla="*/ 856070 h 1730121"/>
                <a:gd name="connsiteX4" fmla="*/ 0 w 3308837"/>
                <a:gd name="connsiteY4" fmla="*/ -2 h 1730121"/>
                <a:gd name="connsiteX0" fmla="*/ 0 w 3633207"/>
                <a:gd name="connsiteY0" fmla="*/ -2 h 1751238"/>
                <a:gd name="connsiteX1" fmla="*/ 3155936 w 3633207"/>
                <a:gd name="connsiteY1" fmla="*/ 874048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  <a:gd name="connsiteX0" fmla="*/ 0 w 3633207"/>
                <a:gd name="connsiteY0" fmla="*/ -2 h 1751238"/>
                <a:gd name="connsiteX1" fmla="*/ 3574016 w 3633207"/>
                <a:gd name="connsiteY1" fmla="*/ 890467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  <a:gd name="connsiteX0" fmla="*/ 0 w 3633207"/>
                <a:gd name="connsiteY0" fmla="*/ -2 h 1751238"/>
                <a:gd name="connsiteX1" fmla="*/ 3491962 w 3633207"/>
                <a:gd name="connsiteY1" fmla="*/ 834409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  <a:gd name="connsiteX0" fmla="*/ 0 w 3633207"/>
                <a:gd name="connsiteY0" fmla="*/ -2 h 1751238"/>
                <a:gd name="connsiteX1" fmla="*/ 3327853 w 3633207"/>
                <a:gd name="connsiteY1" fmla="*/ 722294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  <a:gd name="connsiteX0" fmla="*/ 0 w 3633207"/>
                <a:gd name="connsiteY0" fmla="*/ -2 h 1751238"/>
                <a:gd name="connsiteX1" fmla="*/ 3327853 w 3633207"/>
                <a:gd name="connsiteY1" fmla="*/ 722294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  <a:gd name="connsiteX0" fmla="*/ 0 w 3633207"/>
                <a:gd name="connsiteY0" fmla="*/ -2 h 1751238"/>
                <a:gd name="connsiteX1" fmla="*/ 3398475 w 3633207"/>
                <a:gd name="connsiteY1" fmla="*/ 1180708 h 1751238"/>
                <a:gd name="connsiteX2" fmla="*/ 3633207 w 3633207"/>
                <a:gd name="connsiteY2" fmla="*/ 1751237 h 1751238"/>
                <a:gd name="connsiteX3" fmla="*/ 152899 w 3633207"/>
                <a:gd name="connsiteY3" fmla="*/ 856070 h 1751238"/>
                <a:gd name="connsiteX4" fmla="*/ 0 w 3633207"/>
                <a:gd name="connsiteY4" fmla="*/ -2 h 175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3207" h="1751238">
                  <a:moveTo>
                    <a:pt x="0" y="-2"/>
                  </a:moveTo>
                  <a:lnTo>
                    <a:pt x="3398475" y="1180708"/>
                  </a:lnTo>
                  <a:lnTo>
                    <a:pt x="3633207" y="1751237"/>
                  </a:lnTo>
                  <a:lnTo>
                    <a:pt x="152899" y="856070"/>
                  </a:lnTo>
                  <a:lnTo>
                    <a:pt x="0" y="-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8A856AE-140E-6692-4950-65FF74833EEB}"/>
              </a:ext>
            </a:extLst>
          </p:cNvPr>
          <p:cNvCxnSpPr>
            <a:stCxn id="14" idx="2"/>
          </p:cNvCxnSpPr>
          <p:nvPr/>
        </p:nvCxnSpPr>
        <p:spPr bwMode="auto">
          <a:xfrm flipH="1" flipV="1">
            <a:off x="1283737" y="4829351"/>
            <a:ext cx="5348288" cy="37147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D58B281-88BA-3FA4-6D75-EF0F6C1016A0}"/>
              </a:ext>
            </a:extLst>
          </p:cNvPr>
          <p:cNvCxnSpPr>
            <a:stCxn id="14" idx="0"/>
          </p:cNvCxnSpPr>
          <p:nvPr/>
        </p:nvCxnSpPr>
        <p:spPr bwMode="auto">
          <a:xfrm flipH="1">
            <a:off x="1220237" y="3330751"/>
            <a:ext cx="3541713" cy="14986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rma livre 10">
            <a:extLst>
              <a:ext uri="{FF2B5EF4-FFF2-40B4-BE49-F238E27FC236}">
                <a16:creationId xmlns:a16="http://schemas.microsoft.com/office/drawing/2014/main" id="{59E60285-B996-44A6-F32C-879536C86B59}"/>
              </a:ext>
            </a:extLst>
          </p:cNvPr>
          <p:cNvSpPr/>
          <p:nvPr/>
        </p:nvSpPr>
        <p:spPr bwMode="auto">
          <a:xfrm rot="490999">
            <a:off x="4646062" y="3383138"/>
            <a:ext cx="2116138" cy="1676400"/>
          </a:xfrm>
          <a:custGeom>
            <a:avLst/>
            <a:gdLst>
              <a:gd name="connsiteX0" fmla="*/ 0 w 3413778"/>
              <a:gd name="connsiteY0" fmla="*/ 0 h 2491779"/>
              <a:gd name="connsiteX1" fmla="*/ 3413778 w 3413778"/>
              <a:gd name="connsiteY1" fmla="*/ 0 h 2491779"/>
              <a:gd name="connsiteX2" fmla="*/ 3413778 w 3413778"/>
              <a:gd name="connsiteY2" fmla="*/ 2491779 h 2491779"/>
              <a:gd name="connsiteX3" fmla="*/ 0 w 3413778"/>
              <a:gd name="connsiteY3" fmla="*/ 2491779 h 2491779"/>
              <a:gd name="connsiteX4" fmla="*/ 0 w 3413778"/>
              <a:gd name="connsiteY4" fmla="*/ 0 h 2491779"/>
              <a:gd name="connsiteX0" fmla="*/ 0 w 3413778"/>
              <a:gd name="connsiteY0" fmla="*/ 226912 h 2718691"/>
              <a:gd name="connsiteX1" fmla="*/ 3095565 w 3413778"/>
              <a:gd name="connsiteY1" fmla="*/ 0 h 2718691"/>
              <a:gd name="connsiteX2" fmla="*/ 3413778 w 3413778"/>
              <a:gd name="connsiteY2" fmla="*/ 2718691 h 2718691"/>
              <a:gd name="connsiteX3" fmla="*/ 0 w 3413778"/>
              <a:gd name="connsiteY3" fmla="*/ 2718691 h 2718691"/>
              <a:gd name="connsiteX4" fmla="*/ 0 w 3413778"/>
              <a:gd name="connsiteY4" fmla="*/ 226912 h 2718691"/>
              <a:gd name="connsiteX0" fmla="*/ 0 w 3424028"/>
              <a:gd name="connsiteY0" fmla="*/ 226912 h 2789967"/>
              <a:gd name="connsiteX1" fmla="*/ 3095565 w 3424028"/>
              <a:gd name="connsiteY1" fmla="*/ 0 h 2789967"/>
              <a:gd name="connsiteX2" fmla="*/ 3424028 w 3424028"/>
              <a:gd name="connsiteY2" fmla="*/ 2789967 h 2789967"/>
              <a:gd name="connsiteX3" fmla="*/ 0 w 3424028"/>
              <a:gd name="connsiteY3" fmla="*/ 2718691 h 2789967"/>
              <a:gd name="connsiteX4" fmla="*/ 0 w 3424028"/>
              <a:gd name="connsiteY4" fmla="*/ 226912 h 2789967"/>
              <a:gd name="connsiteX0" fmla="*/ 0 w 3424028"/>
              <a:gd name="connsiteY0" fmla="*/ 226912 h 2789967"/>
              <a:gd name="connsiteX1" fmla="*/ 3095565 w 3424028"/>
              <a:gd name="connsiteY1" fmla="*/ 0 h 2789967"/>
              <a:gd name="connsiteX2" fmla="*/ 3424028 w 3424028"/>
              <a:gd name="connsiteY2" fmla="*/ 2789967 h 2789967"/>
              <a:gd name="connsiteX3" fmla="*/ 277215 w 3424028"/>
              <a:gd name="connsiteY3" fmla="*/ 2660504 h 2789967"/>
              <a:gd name="connsiteX4" fmla="*/ 0 w 3424028"/>
              <a:gd name="connsiteY4" fmla="*/ 226912 h 2789967"/>
              <a:gd name="connsiteX0" fmla="*/ 0 w 3424028"/>
              <a:gd name="connsiteY0" fmla="*/ 155637 h 2718692"/>
              <a:gd name="connsiteX1" fmla="*/ 3105815 w 3424028"/>
              <a:gd name="connsiteY1" fmla="*/ 0 h 2718692"/>
              <a:gd name="connsiteX2" fmla="*/ 3424028 w 3424028"/>
              <a:gd name="connsiteY2" fmla="*/ 2718692 h 2718692"/>
              <a:gd name="connsiteX3" fmla="*/ 277215 w 3424028"/>
              <a:gd name="connsiteY3" fmla="*/ 2589229 h 2718692"/>
              <a:gd name="connsiteX4" fmla="*/ 0 w 3424028"/>
              <a:gd name="connsiteY4" fmla="*/ 155637 h 2718692"/>
              <a:gd name="connsiteX0" fmla="*/ 0 w 3424028"/>
              <a:gd name="connsiteY0" fmla="*/ 155637 h 2718692"/>
              <a:gd name="connsiteX1" fmla="*/ 3105815 w 3424028"/>
              <a:gd name="connsiteY1" fmla="*/ 0 h 2718692"/>
              <a:gd name="connsiteX2" fmla="*/ 3424028 w 3424028"/>
              <a:gd name="connsiteY2" fmla="*/ 2718692 h 2718692"/>
              <a:gd name="connsiteX3" fmla="*/ 419764 w 3424028"/>
              <a:gd name="connsiteY3" fmla="*/ 2568729 h 2718692"/>
              <a:gd name="connsiteX4" fmla="*/ 0 w 3424028"/>
              <a:gd name="connsiteY4" fmla="*/ 155637 h 2718692"/>
              <a:gd name="connsiteX0" fmla="*/ 0 w 3424028"/>
              <a:gd name="connsiteY0" fmla="*/ 145388 h 2708443"/>
              <a:gd name="connsiteX1" fmla="*/ 3034541 w 3424028"/>
              <a:gd name="connsiteY1" fmla="*/ 0 h 2708443"/>
              <a:gd name="connsiteX2" fmla="*/ 3424028 w 3424028"/>
              <a:gd name="connsiteY2" fmla="*/ 2708443 h 2708443"/>
              <a:gd name="connsiteX3" fmla="*/ 419764 w 3424028"/>
              <a:gd name="connsiteY3" fmla="*/ 2558480 h 2708443"/>
              <a:gd name="connsiteX4" fmla="*/ 0 w 3424028"/>
              <a:gd name="connsiteY4" fmla="*/ 145388 h 270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4028" h="2708443">
                <a:moveTo>
                  <a:pt x="0" y="145388"/>
                </a:moveTo>
                <a:lnTo>
                  <a:pt x="3034541" y="0"/>
                </a:lnTo>
                <a:lnTo>
                  <a:pt x="3424028" y="2708443"/>
                </a:lnTo>
                <a:lnTo>
                  <a:pt x="419764" y="2558480"/>
                </a:lnTo>
                <a:lnTo>
                  <a:pt x="0" y="14538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47E9290-1AF5-B50F-810B-87990F384E99}"/>
              </a:ext>
            </a:extLst>
          </p:cNvPr>
          <p:cNvCxnSpPr/>
          <p:nvPr/>
        </p:nvCxnSpPr>
        <p:spPr bwMode="auto">
          <a:xfrm flipH="1">
            <a:off x="1283737" y="3472038"/>
            <a:ext cx="5357813" cy="135731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34">
            <a:extLst>
              <a:ext uri="{FF2B5EF4-FFF2-40B4-BE49-F238E27FC236}">
                <a16:creationId xmlns:a16="http://schemas.microsoft.com/office/drawing/2014/main" id="{E5670616-B7FF-FB2C-87CB-483F40FB9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347" y="3658110"/>
            <a:ext cx="889758" cy="33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Sombra</a:t>
            </a:r>
          </a:p>
        </p:txBody>
      </p:sp>
      <p:sp>
        <p:nvSpPr>
          <p:cNvPr id="17" name="CaixaDeTexto 35">
            <a:extLst>
              <a:ext uri="{FF2B5EF4-FFF2-40B4-BE49-F238E27FC236}">
                <a16:creationId xmlns:a16="http://schemas.microsoft.com/office/drawing/2014/main" id="{FC7FFB6D-D0F8-9F36-FE01-E04271BC9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6313" y="4247506"/>
            <a:ext cx="303483" cy="33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P</a:t>
            </a:r>
          </a:p>
        </p:txBody>
      </p:sp>
      <p:sp>
        <p:nvSpPr>
          <p:cNvPr id="18" name="CaixaDeTexto 36">
            <a:extLst>
              <a:ext uri="{FF2B5EF4-FFF2-40B4-BE49-F238E27FC236}">
                <a16:creationId xmlns:a16="http://schemas.microsoft.com/office/drawing/2014/main" id="{0938D156-F282-FA96-CAAE-13ECBD657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024" y="5086822"/>
            <a:ext cx="1682955" cy="33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dirty="0"/>
              <a:t>F (fonte pontual)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6962474-840B-DD98-AACB-851E0E37AB6F}"/>
              </a:ext>
            </a:extLst>
          </p:cNvPr>
          <p:cNvSpPr/>
          <p:nvPr/>
        </p:nvSpPr>
        <p:spPr bwMode="auto">
          <a:xfrm>
            <a:off x="961475" y="4699445"/>
            <a:ext cx="258195" cy="25825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1003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551A19A-3E42-9250-D1E0-67AF6C1EFE30}"/>
              </a:ext>
            </a:extLst>
          </p:cNvPr>
          <p:cNvSpPr txBox="1"/>
          <p:nvPr/>
        </p:nvSpPr>
        <p:spPr>
          <a:xfrm>
            <a:off x="8407033" y="1604394"/>
            <a:ext cx="358187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b="1" i="0" u="none" strike="noStrike" baseline="0" dirty="0">
                <a:solidFill>
                  <a:srgbClr val="1A1A18"/>
                </a:solidFill>
                <a:latin typeface="Nunito" pitchFamily="2" charset="0"/>
              </a:rPr>
              <a:t>Sombra </a:t>
            </a:r>
            <a:r>
              <a:rPr lang="pt-BR" sz="1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é </a:t>
            </a:r>
            <a:r>
              <a:rPr lang="pt-BR" sz="16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toda região do espaço que não recebe luz direta da fonte, enquanto </a:t>
            </a:r>
            <a:r>
              <a:rPr lang="pt-BR" sz="1600" b="1" i="0" u="none" strike="noStrike" baseline="0" dirty="0">
                <a:solidFill>
                  <a:srgbClr val="1A1A18"/>
                </a:solidFill>
                <a:latin typeface="Nunito" pitchFamily="2" charset="0"/>
              </a:rPr>
              <a:t>penumbra </a:t>
            </a:r>
            <a:r>
              <a:rPr lang="pt-BR" sz="1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é </a:t>
            </a:r>
            <a:r>
              <a:rPr lang="pt-BR" sz="16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a extensão que recebe apenas parte dela.</a:t>
            </a:r>
            <a:endParaRPr lang="pt-BR" sz="1600" dirty="0">
              <a:latin typeface="Nunito" pitchFamily="2" charset="0"/>
            </a:endParaRPr>
          </a:p>
        </p:txBody>
      </p:sp>
      <p:sp>
        <p:nvSpPr>
          <p:cNvPr id="28" name="Google Shape;67;p18">
            <a:extLst>
              <a:ext uri="{FF2B5EF4-FFF2-40B4-BE49-F238E27FC236}">
                <a16:creationId xmlns:a16="http://schemas.microsoft.com/office/drawing/2014/main" id="{A1862991-A847-CAED-7657-CF00259FF6E0}"/>
              </a:ext>
            </a:extLst>
          </p:cNvPr>
          <p:cNvSpPr/>
          <p:nvPr/>
        </p:nvSpPr>
        <p:spPr>
          <a:xfrm>
            <a:off x="96982" y="346839"/>
            <a:ext cx="9047017" cy="7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pt-BR" sz="3200" b="1" dirty="0">
                <a:solidFill>
                  <a:srgbClr val="000000"/>
                </a:solidFill>
                <a:latin typeface="Nunito ExtraBold" pitchFamily="2" charset="0"/>
                <a:ea typeface="Calibri"/>
                <a:cs typeface="Calibri"/>
                <a:sym typeface="Calibri"/>
              </a:rPr>
              <a:t>Aplicações da propagação retilínea da luz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EE400FB4-E345-E4A2-5757-687511D062BB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0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1203</Words>
  <Application>Microsoft Office PowerPoint</Application>
  <PresentationFormat>Widescreen</PresentationFormat>
  <Paragraphs>125</Paragraphs>
  <Slides>27</Slides>
  <Notes>23</Notes>
  <HiddenSlides>0</HiddenSlides>
  <MMClips>1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Nunito</vt:lpstr>
      <vt:lpstr>Calibri Light</vt:lpstr>
      <vt:lpstr>Nunito ExtraBold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helio</dc:creator>
  <cp:lastModifiedBy>joao helio</cp:lastModifiedBy>
  <cp:revision>85</cp:revision>
  <dcterms:created xsi:type="dcterms:W3CDTF">2022-07-18T12:13:22Z</dcterms:created>
  <dcterms:modified xsi:type="dcterms:W3CDTF">2022-11-26T13:30:03Z</dcterms:modified>
</cp:coreProperties>
</file>